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3" r:id="rId3"/>
    <p:sldId id="285" r:id="rId4"/>
    <p:sldId id="286" r:id="rId5"/>
    <p:sldId id="288" r:id="rId6"/>
    <p:sldId id="289" r:id="rId7"/>
    <p:sldId id="294" r:id="rId8"/>
    <p:sldId id="290" r:id="rId9"/>
    <p:sldId id="295" r:id="rId10"/>
    <p:sldId id="296" r:id="rId11"/>
    <p:sldId id="298" r:id="rId12"/>
    <p:sldId id="292" r:id="rId13"/>
    <p:sldId id="297" r:id="rId14"/>
    <p:sldId id="299" r:id="rId15"/>
    <p:sldId id="293" r:id="rId16"/>
    <p:sldId id="262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B24222-A8F6-484B-9BC0-D21947DBE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45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7" tIns="46484" rIns="92967" bIns="464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6C1A8C-998C-4F85-9E2B-60849C6F0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649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FC5B-798A-42F7-BC2E-853ED48DF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55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8C0A6AD2-4887-4FF9-8916-E1C2FCCF9E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79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8B176AF5-E9FE-4824-854D-370BE3FFDA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81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985CD97F-1F33-4A6B-B8E8-C5005E9D5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00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38F52E74-2394-40B7-8180-FF11824E83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91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59D97C4D-1891-410A-9E10-209CE6025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45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D272B220-CA6E-4DE2-B2D4-76330FDA94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03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B7316EC5-3581-4F4E-B223-0B47DFC513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5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08896ADB-6A55-4FE8-937F-DB0E9E4205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86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4843DBE8-6BAA-49C6-8D5C-D669947E7E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39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547BC9D4-C369-4D87-8985-ED2C869301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691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45709D92-9601-4387-BA6D-2AB36CDF78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55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19 </a:t>
            </a:r>
            <a:r>
              <a:rPr lang="en-US" dirty="0"/>
              <a:t>- </a:t>
            </a:r>
            <a:fld id="{26CCBCDD-A660-4A59-9967-452B8AF816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19</a:t>
            </a:r>
            <a:br>
              <a:rPr lang="en-US" dirty="0" smtClean="0"/>
            </a:br>
            <a:r>
              <a:rPr lang="en-US" dirty="0" smtClean="0"/>
              <a:t>Minimal Spanning Trees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84E81C99-BB2F-4CB0-98BF-8118538E9C1D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Algorithm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n-US" smtClean="0"/>
              <a:t>Let </a:t>
            </a:r>
            <a:r>
              <a:rPr lang="en-US" smtClean="0">
                <a:solidFill>
                  <a:schemeClr val="tx2"/>
                </a:solidFill>
              </a:rPr>
              <a:t>R</a:t>
            </a:r>
            <a:r>
              <a:rPr lang="en-US" smtClean="0"/>
              <a:t> be a symmetric, connected relation with </a:t>
            </a:r>
            <a:r>
              <a:rPr lang="en-US" smtClean="0">
                <a:solidFill>
                  <a:schemeClr val="tx2"/>
                </a:solidFill>
              </a:rPr>
              <a:t>n</a:t>
            </a:r>
            <a:r>
              <a:rPr lang="en-US" smtClean="0"/>
              <a:t> vertices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Chose a vertex v</a:t>
            </a:r>
            <a:r>
              <a:rPr lang="en-US" sz="2800" baseline="-25000" smtClean="0"/>
              <a:t>1</a:t>
            </a:r>
            <a:r>
              <a:rPr lang="en-US" sz="2800" smtClean="0"/>
              <a:t> of R</a:t>
            </a:r>
          </a:p>
          <a:p>
            <a:pPr marL="1371600" lvl="2" indent="-457200" eaLnBrk="1" hangingPunct="1">
              <a:buFontTx/>
              <a:buNone/>
            </a:pPr>
            <a:r>
              <a:rPr lang="en-US" sz="2800" smtClean="0"/>
              <a:t>	Let V = {v</a:t>
            </a:r>
            <a:r>
              <a:rPr lang="en-US" sz="2800" baseline="-25000" smtClean="0"/>
              <a:t>1</a:t>
            </a:r>
            <a:r>
              <a:rPr lang="en-US" sz="2800" smtClean="0"/>
              <a:t>} and E ={ }</a:t>
            </a:r>
          </a:p>
          <a:p>
            <a:pPr marL="1371600" lvl="2" indent="-457200" eaLnBrk="1" hangingPunct="1">
              <a:buFontTx/>
              <a:buAutoNum type="arabicPeriod" startAt="2"/>
            </a:pPr>
            <a:r>
              <a:rPr lang="en-US" sz="2800" smtClean="0"/>
              <a:t>Choose a nearest neighbor v</a:t>
            </a:r>
            <a:r>
              <a:rPr lang="en-US" sz="2800" baseline="-25000" smtClean="0"/>
              <a:t>i</a:t>
            </a:r>
            <a:r>
              <a:rPr lang="en-US" sz="2800" smtClean="0"/>
              <a:t> of V that is adjacent to v</a:t>
            </a:r>
            <a:r>
              <a:rPr lang="en-US" sz="2800" baseline="-25000" smtClean="0"/>
              <a:t>j</a:t>
            </a:r>
            <a:r>
              <a:rPr lang="en-US" sz="2800" smtClean="0"/>
              <a:t>, v</a:t>
            </a:r>
            <a:r>
              <a:rPr lang="en-US" sz="2800" baseline="-25000" smtClean="0"/>
              <a:t>j</a:t>
            </a:r>
            <a:r>
              <a:rPr lang="en-US" sz="2800" smtClean="0"/>
              <a:t>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z="2800" smtClean="0">
                <a:sym typeface="Symbol" pitchFamily="18" charset="2"/>
              </a:rPr>
              <a:t> V, and for which the edge (v</a:t>
            </a:r>
            <a:r>
              <a:rPr lang="en-US" sz="2800" baseline="-25000" smtClean="0">
                <a:sym typeface="Symbol" pitchFamily="18" charset="2"/>
              </a:rPr>
              <a:t>i</a:t>
            </a:r>
            <a:r>
              <a:rPr lang="en-US" sz="2800" smtClean="0">
                <a:sym typeface="Symbol" pitchFamily="18" charset="2"/>
              </a:rPr>
              <a:t>, v</a:t>
            </a:r>
            <a:r>
              <a:rPr lang="en-US" sz="2800" baseline="-25000" smtClean="0">
                <a:sym typeface="Symbol" pitchFamily="18" charset="2"/>
              </a:rPr>
              <a:t>j</a:t>
            </a:r>
            <a:r>
              <a:rPr lang="en-US" sz="2800" smtClean="0">
                <a:sym typeface="Symbol" pitchFamily="18" charset="2"/>
              </a:rPr>
              <a:t>) does not form a cycle with existing elements of E</a:t>
            </a:r>
          </a:p>
          <a:p>
            <a:pPr marL="1371600" lvl="2" indent="-457200" eaLnBrk="1" hangingPunct="1">
              <a:buFontTx/>
              <a:buAutoNum type="arabicPeriod" startAt="2"/>
            </a:pPr>
            <a:r>
              <a:rPr lang="en-US" sz="2800" smtClean="0">
                <a:sym typeface="Symbol" pitchFamily="18" charset="2"/>
              </a:rPr>
              <a:t>Repeat step 2 until  | E | = n-1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2B5C45C4-1EA0-4CED-9043-C642B8F73C02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Algorithm (cont)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Prim’s algorithm is a member of the class of algorithms call </a:t>
            </a:r>
            <a:r>
              <a:rPr lang="en-US" smtClean="0">
                <a:solidFill>
                  <a:schemeClr val="tx2"/>
                </a:solidFill>
              </a:rPr>
              <a:t>greedy algorithms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Greedy algorithms take decisions based upon what is optimal locally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Greedy algorithms do not always generate an overall optimal solution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However, Prim’s algorithm can be shown to be optimal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Running time = </a:t>
            </a:r>
            <a:r>
              <a:rPr lang="en-US" smtClean="0">
                <a:cs typeface="Times New Roman" charset="0"/>
              </a:rPr>
              <a:t>Θ( n</a:t>
            </a:r>
            <a:r>
              <a:rPr lang="en-US" baseline="30000" smtClean="0">
                <a:cs typeface="Times New Roman" charset="0"/>
              </a:rPr>
              <a:t>2 </a:t>
            </a:r>
            <a:r>
              <a:rPr lang="en-US" smtClean="0">
                <a:cs typeface="Times New Roman" charset="0"/>
              </a:rPr>
              <a:t>)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4EDD8C11-6FCD-4A41-825A-014113F6D567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Prim’s Algorithm</a:t>
            </a:r>
          </a:p>
        </p:txBody>
      </p:sp>
      <p:grpSp>
        <p:nvGrpSpPr>
          <p:cNvPr id="14342" name="Group 3"/>
          <p:cNvGrpSpPr>
            <a:grpSpLocks/>
          </p:cNvGrpSpPr>
          <p:nvPr/>
        </p:nvGrpSpPr>
        <p:grpSpPr bwMode="auto">
          <a:xfrm>
            <a:off x="381000" y="1600200"/>
            <a:ext cx="3810000" cy="4162425"/>
            <a:chOff x="288" y="1824"/>
            <a:chExt cx="2160" cy="1488"/>
          </a:xfrm>
        </p:grpSpPr>
        <p:grpSp>
          <p:nvGrpSpPr>
            <p:cNvPr id="14375" name="Group 4"/>
            <p:cNvGrpSpPr>
              <a:grpSpLocks/>
            </p:cNvGrpSpPr>
            <p:nvPr/>
          </p:nvGrpSpPr>
          <p:grpSpPr bwMode="auto">
            <a:xfrm>
              <a:off x="288" y="1824"/>
              <a:ext cx="2160" cy="1488"/>
              <a:chOff x="1152" y="672"/>
              <a:chExt cx="2160" cy="1488"/>
            </a:xfrm>
          </p:grpSpPr>
          <p:sp>
            <p:nvSpPr>
              <p:cNvPr id="14384" name="Line 5"/>
              <p:cNvSpPr>
                <a:spLocks noChangeShapeType="1"/>
              </p:cNvSpPr>
              <p:nvPr/>
            </p:nvSpPr>
            <p:spPr bwMode="auto">
              <a:xfrm>
                <a:off x="1920" y="816"/>
                <a:ext cx="96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5" name="Line 6"/>
              <p:cNvSpPr>
                <a:spLocks noChangeShapeType="1"/>
              </p:cNvSpPr>
              <p:nvPr/>
            </p:nvSpPr>
            <p:spPr bwMode="auto">
              <a:xfrm>
                <a:off x="1968" y="768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6" name="Text Box 7"/>
              <p:cNvSpPr txBox="1">
                <a:spLocks noChangeArrowheads="1"/>
              </p:cNvSpPr>
              <p:nvPr/>
            </p:nvSpPr>
            <p:spPr bwMode="auto">
              <a:xfrm>
                <a:off x="1968" y="1008"/>
                <a:ext cx="38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800">
                    <a:latin typeface="Arial" charset="0"/>
                  </a:rPr>
                  <a:t> 13</a:t>
                </a:r>
              </a:p>
            </p:txBody>
          </p:sp>
          <p:grpSp>
            <p:nvGrpSpPr>
              <p:cNvPr id="14387" name="Group 8"/>
              <p:cNvGrpSpPr>
                <a:grpSpLocks/>
              </p:cNvGrpSpPr>
              <p:nvPr/>
            </p:nvGrpSpPr>
            <p:grpSpPr bwMode="auto">
              <a:xfrm>
                <a:off x="1152" y="672"/>
                <a:ext cx="2160" cy="1488"/>
                <a:chOff x="1152" y="672"/>
                <a:chExt cx="2160" cy="1488"/>
              </a:xfrm>
            </p:grpSpPr>
            <p:sp>
              <p:nvSpPr>
                <p:cNvPr id="14388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48" y="1728"/>
                  <a:ext cx="384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800">
                      <a:latin typeface="Arial" charset="0"/>
                    </a:rPr>
                    <a:t> 6</a:t>
                  </a:r>
                </a:p>
              </p:txBody>
            </p:sp>
            <p:sp>
              <p:nvSpPr>
                <p:cNvPr id="1438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736" y="1056"/>
                  <a:ext cx="384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800">
                      <a:latin typeface="Arial" charset="0"/>
                    </a:rPr>
                    <a:t> 1</a:t>
                  </a:r>
                </a:p>
              </p:txBody>
            </p:sp>
            <p:grpSp>
              <p:nvGrpSpPr>
                <p:cNvPr id="14390" name="Group 11"/>
                <p:cNvGrpSpPr>
                  <a:grpSpLocks/>
                </p:cNvGrpSpPr>
                <p:nvPr/>
              </p:nvGrpSpPr>
              <p:grpSpPr bwMode="auto">
                <a:xfrm>
                  <a:off x="1152" y="672"/>
                  <a:ext cx="2160" cy="1488"/>
                  <a:chOff x="1152" y="672"/>
                  <a:chExt cx="2160" cy="1488"/>
                </a:xfrm>
              </p:grpSpPr>
              <p:sp>
                <p:nvSpPr>
                  <p:cNvPr id="1439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960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3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960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4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160" y="1680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5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344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6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1488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672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1200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399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2016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400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1776"/>
                    <a:ext cx="432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1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80" y="1440"/>
                    <a:ext cx="144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2" name="Line 22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592" y="1056"/>
                    <a:ext cx="240" cy="9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3" name="Line 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632" y="1248"/>
                    <a:ext cx="336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4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1344"/>
                    <a:ext cx="144" cy="3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1248"/>
                    <a:ext cx="768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6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344" y="100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7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1584"/>
                    <a:ext cx="480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8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84" y="816"/>
                    <a:ext cx="288" cy="67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09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1056"/>
                    <a:ext cx="240" cy="43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10" name="Line 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96" y="768"/>
                    <a:ext cx="48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11" name="Line 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52" y="1440"/>
                    <a:ext cx="624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12" name="Freeform 32"/>
                  <p:cNvSpPr>
                    <a:spLocks/>
                  </p:cNvSpPr>
                  <p:nvPr/>
                </p:nvSpPr>
                <p:spPr bwMode="auto">
                  <a:xfrm>
                    <a:off x="1584" y="1632"/>
                    <a:ext cx="1200" cy="480"/>
                  </a:xfrm>
                  <a:custGeom>
                    <a:avLst/>
                    <a:gdLst>
                      <a:gd name="T0" fmla="*/ 0 w 1200"/>
                      <a:gd name="T1" fmla="*/ 0 h 480"/>
                      <a:gd name="T2" fmla="*/ 528 w 1200"/>
                      <a:gd name="T3" fmla="*/ 336 h 480"/>
                      <a:gd name="T4" fmla="*/ 1200 w 1200"/>
                      <a:gd name="T5" fmla="*/ 480 h 480"/>
                      <a:gd name="T6" fmla="*/ 0 60000 65536"/>
                      <a:gd name="T7" fmla="*/ 0 60000 65536"/>
                      <a:gd name="T8" fmla="*/ 0 60000 65536"/>
                      <a:gd name="T9" fmla="*/ 0 w 1200"/>
                      <a:gd name="T10" fmla="*/ 0 h 480"/>
                      <a:gd name="T11" fmla="*/ 1200 w 1200"/>
                      <a:gd name="T12" fmla="*/ 480 h 48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200" h="480">
                        <a:moveTo>
                          <a:pt x="0" y="0"/>
                        </a:moveTo>
                        <a:cubicBezTo>
                          <a:pt x="164" y="128"/>
                          <a:pt x="328" y="256"/>
                          <a:pt x="528" y="336"/>
                        </a:cubicBezTo>
                        <a:cubicBezTo>
                          <a:pt x="728" y="416"/>
                          <a:pt x="1088" y="472"/>
                          <a:pt x="1200" y="48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13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1056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414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28" y="1680"/>
                    <a:ext cx="384" cy="8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</a:t>
                    </a:r>
                    <a:r>
                      <a:rPr lang="en-US" sz="1000">
                        <a:latin typeface="Arial" charset="0"/>
                      </a:rPr>
                      <a:t>5</a:t>
                    </a:r>
                    <a:endParaRPr lang="en-US" sz="800">
                      <a:latin typeface="Arial" charset="0"/>
                    </a:endParaRPr>
                  </a:p>
                </p:txBody>
              </p:sp>
              <p:sp>
                <p:nvSpPr>
                  <p:cNvPr id="14415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88" y="1584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7</a:t>
                    </a:r>
                  </a:p>
                </p:txBody>
              </p:sp>
              <p:sp>
                <p:nvSpPr>
                  <p:cNvPr id="14416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632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2</a:t>
                    </a:r>
                  </a:p>
                </p:txBody>
              </p:sp>
              <p:sp>
                <p:nvSpPr>
                  <p:cNvPr id="14417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0" y="1248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11</a:t>
                    </a:r>
                  </a:p>
                </p:txBody>
              </p:sp>
              <p:sp>
                <p:nvSpPr>
                  <p:cNvPr id="14418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44" y="720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6</a:t>
                    </a:r>
                  </a:p>
                </p:txBody>
              </p:sp>
              <p:sp>
                <p:nvSpPr>
                  <p:cNvPr id="14419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68" y="1968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3</a:t>
                    </a:r>
                  </a:p>
                </p:txBody>
              </p:sp>
              <p:sp>
                <p:nvSpPr>
                  <p:cNvPr id="14420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12" y="1392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10</a:t>
                    </a:r>
                  </a:p>
                </p:txBody>
              </p:sp>
              <p:sp>
                <p:nvSpPr>
                  <p:cNvPr id="14421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4" y="720"/>
                    <a:ext cx="384" cy="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</a:t>
                    </a:r>
                    <a:r>
                      <a:rPr lang="en-US" sz="1000">
                        <a:latin typeface="Arial" charset="0"/>
                      </a:rPr>
                      <a:t>5</a:t>
                    </a:r>
                    <a:endParaRPr lang="en-US" sz="800">
                      <a:latin typeface="Arial" charset="0"/>
                    </a:endParaRPr>
                  </a:p>
                </p:txBody>
              </p:sp>
              <p:sp>
                <p:nvSpPr>
                  <p:cNvPr id="14422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52" y="1200"/>
                    <a:ext cx="384" cy="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 8</a:t>
                    </a:r>
                  </a:p>
                </p:txBody>
              </p:sp>
              <p:sp>
                <p:nvSpPr>
                  <p:cNvPr id="14423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4" y="864"/>
                    <a:ext cx="384" cy="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12</a:t>
                    </a:r>
                  </a:p>
                </p:txBody>
              </p:sp>
              <p:sp>
                <p:nvSpPr>
                  <p:cNvPr id="14424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88" y="864"/>
                    <a:ext cx="384" cy="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7</a:t>
                    </a:r>
                  </a:p>
                </p:txBody>
              </p:sp>
              <p:sp>
                <p:nvSpPr>
                  <p:cNvPr id="14425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28" y="1056"/>
                    <a:ext cx="384" cy="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000">
                        <a:latin typeface="Arial" charset="0"/>
                      </a:rPr>
                      <a:t>1</a:t>
                    </a:r>
                    <a:endParaRPr lang="en-US" sz="800">
                      <a:latin typeface="Arial" charset="0"/>
                    </a:endParaRPr>
                  </a:p>
                </p:txBody>
              </p:sp>
              <p:sp>
                <p:nvSpPr>
                  <p:cNvPr id="14426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1248"/>
                    <a:ext cx="384" cy="8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000">
                        <a:latin typeface="Arial" charset="0"/>
                      </a:rPr>
                      <a:t>2</a:t>
                    </a:r>
                    <a:endParaRPr lang="en-US" sz="800">
                      <a:latin typeface="Arial" charset="0"/>
                    </a:endParaRPr>
                  </a:p>
                </p:txBody>
              </p:sp>
            </p:grpSp>
            <p:sp>
              <p:nvSpPr>
                <p:cNvPr id="14391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448" y="1488"/>
                  <a:ext cx="384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800">
                      <a:latin typeface="Arial" charset="0"/>
                    </a:rPr>
                    <a:t> 3</a:t>
                  </a:r>
                </a:p>
              </p:txBody>
            </p:sp>
          </p:grpSp>
        </p:grpSp>
        <p:sp>
          <p:nvSpPr>
            <p:cNvPr id="14376" name="Text Box 48"/>
            <p:cNvSpPr txBox="1">
              <a:spLocks noChangeArrowheads="1"/>
            </p:cNvSpPr>
            <p:nvPr/>
          </p:nvSpPr>
          <p:spPr bwMode="auto">
            <a:xfrm>
              <a:off x="1920" y="3168"/>
              <a:ext cx="240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a</a:t>
              </a:r>
            </a:p>
          </p:txBody>
        </p:sp>
        <p:sp>
          <p:nvSpPr>
            <p:cNvPr id="14377" name="Text Box 49"/>
            <p:cNvSpPr txBox="1">
              <a:spLocks noChangeArrowheads="1"/>
            </p:cNvSpPr>
            <p:nvPr/>
          </p:nvSpPr>
          <p:spPr bwMode="auto">
            <a:xfrm>
              <a:off x="2064" y="2496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b</a:t>
              </a:r>
            </a:p>
          </p:txBody>
        </p:sp>
        <p:sp>
          <p:nvSpPr>
            <p:cNvPr id="14378" name="Text Box 50"/>
            <p:cNvSpPr txBox="1">
              <a:spLocks noChangeArrowheads="1"/>
            </p:cNvSpPr>
            <p:nvPr/>
          </p:nvSpPr>
          <p:spPr bwMode="auto">
            <a:xfrm>
              <a:off x="1584" y="2112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c</a:t>
              </a:r>
            </a:p>
          </p:txBody>
        </p:sp>
        <p:sp>
          <p:nvSpPr>
            <p:cNvPr id="14379" name="Text Box 51"/>
            <p:cNvSpPr txBox="1">
              <a:spLocks noChangeArrowheads="1"/>
            </p:cNvSpPr>
            <p:nvPr/>
          </p:nvSpPr>
          <p:spPr bwMode="auto">
            <a:xfrm>
              <a:off x="1296" y="2832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d</a:t>
              </a:r>
            </a:p>
          </p:txBody>
        </p:sp>
        <p:sp>
          <p:nvSpPr>
            <p:cNvPr id="14380" name="Text Box 52"/>
            <p:cNvSpPr txBox="1">
              <a:spLocks noChangeArrowheads="1"/>
            </p:cNvSpPr>
            <p:nvPr/>
          </p:nvSpPr>
          <p:spPr bwMode="auto">
            <a:xfrm>
              <a:off x="1104" y="2352"/>
              <a:ext cx="240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e</a:t>
              </a:r>
            </a:p>
          </p:txBody>
        </p:sp>
        <p:sp>
          <p:nvSpPr>
            <p:cNvPr id="14381" name="Text Box 53"/>
            <p:cNvSpPr txBox="1">
              <a:spLocks noChangeArrowheads="1"/>
            </p:cNvSpPr>
            <p:nvPr/>
          </p:nvSpPr>
          <p:spPr bwMode="auto">
            <a:xfrm>
              <a:off x="912" y="1824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f</a:t>
              </a:r>
            </a:p>
          </p:txBody>
        </p:sp>
        <p:sp>
          <p:nvSpPr>
            <p:cNvPr id="14382" name="Text Box 54"/>
            <p:cNvSpPr txBox="1">
              <a:spLocks noChangeArrowheads="1"/>
            </p:cNvSpPr>
            <p:nvPr/>
          </p:nvSpPr>
          <p:spPr bwMode="auto">
            <a:xfrm>
              <a:off x="624" y="2640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g</a:t>
              </a:r>
            </a:p>
          </p:txBody>
        </p:sp>
        <p:sp>
          <p:nvSpPr>
            <p:cNvPr id="14383" name="Text Box 55"/>
            <p:cNvSpPr txBox="1">
              <a:spLocks noChangeArrowheads="1"/>
            </p:cNvSpPr>
            <p:nvPr/>
          </p:nvSpPr>
          <p:spPr bwMode="auto">
            <a:xfrm>
              <a:off x="288" y="2112"/>
              <a:ext cx="240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>
                  <a:latin typeface="Arial" charset="0"/>
                </a:rPr>
                <a:t>h</a:t>
              </a:r>
              <a:endParaRPr lang="en-US" sz="1000">
                <a:latin typeface="Arial" charset="0"/>
              </a:endParaRPr>
            </a:p>
          </p:txBody>
        </p:sp>
      </p:grpSp>
      <p:sp>
        <p:nvSpPr>
          <p:cNvPr id="14343" name="Line 56"/>
          <p:cNvSpPr>
            <a:spLocks noChangeShapeType="1"/>
          </p:cNvSpPr>
          <p:nvPr/>
        </p:nvSpPr>
        <p:spPr bwMode="auto">
          <a:xfrm>
            <a:off x="4572000" y="1662113"/>
            <a:ext cx="0" cy="45862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977" name="Text Box 57"/>
          <p:cNvSpPr txBox="1">
            <a:spLocks noChangeArrowheads="1"/>
          </p:cNvSpPr>
          <p:nvPr/>
        </p:nvSpPr>
        <p:spPr bwMode="auto">
          <a:xfrm>
            <a:off x="7899400" y="2674938"/>
            <a:ext cx="6778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1</a:t>
            </a:r>
          </a:p>
        </p:txBody>
      </p:sp>
      <p:sp>
        <p:nvSpPr>
          <p:cNvPr id="209978" name="Oval 58"/>
          <p:cNvSpPr>
            <a:spLocks noChangeArrowheads="1"/>
          </p:cNvSpPr>
          <p:nvPr/>
        </p:nvSpPr>
        <p:spPr bwMode="auto">
          <a:xfrm>
            <a:off x="5105400" y="2405063"/>
            <a:ext cx="338138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9979" name="Oval 59"/>
          <p:cNvSpPr>
            <a:spLocks noChangeArrowheads="1"/>
          </p:cNvSpPr>
          <p:nvPr/>
        </p:nvSpPr>
        <p:spPr bwMode="auto">
          <a:xfrm>
            <a:off x="7391400" y="2405063"/>
            <a:ext cx="338138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9980" name="Oval 60"/>
          <p:cNvSpPr>
            <a:spLocks noChangeArrowheads="1"/>
          </p:cNvSpPr>
          <p:nvPr/>
        </p:nvSpPr>
        <p:spPr bwMode="auto">
          <a:xfrm>
            <a:off x="6883400" y="4419600"/>
            <a:ext cx="338138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9981" name="Oval 61"/>
          <p:cNvSpPr>
            <a:spLocks noChangeArrowheads="1"/>
          </p:cNvSpPr>
          <p:nvPr/>
        </p:nvSpPr>
        <p:spPr bwMode="auto">
          <a:xfrm>
            <a:off x="8237538" y="3479800"/>
            <a:ext cx="33972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9982" name="Oval 62"/>
          <p:cNvSpPr>
            <a:spLocks noChangeArrowheads="1"/>
          </p:cNvSpPr>
          <p:nvPr/>
        </p:nvSpPr>
        <p:spPr bwMode="auto">
          <a:xfrm>
            <a:off x="5697538" y="3883025"/>
            <a:ext cx="33972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9983" name="Oval 63"/>
          <p:cNvSpPr>
            <a:spLocks noChangeArrowheads="1"/>
          </p:cNvSpPr>
          <p:nvPr/>
        </p:nvSpPr>
        <p:spPr bwMode="auto">
          <a:xfrm>
            <a:off x="6205538" y="1600200"/>
            <a:ext cx="33972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9984" name="Oval 64"/>
          <p:cNvSpPr>
            <a:spLocks noChangeArrowheads="1"/>
          </p:cNvSpPr>
          <p:nvPr/>
        </p:nvSpPr>
        <p:spPr bwMode="auto">
          <a:xfrm>
            <a:off x="6545263" y="3076575"/>
            <a:ext cx="338137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9985" name="Oval 65"/>
          <p:cNvSpPr>
            <a:spLocks noChangeArrowheads="1"/>
          </p:cNvSpPr>
          <p:nvPr/>
        </p:nvSpPr>
        <p:spPr bwMode="auto">
          <a:xfrm>
            <a:off x="7983538" y="5359400"/>
            <a:ext cx="33972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9986" name="Line 66"/>
          <p:cNvSpPr>
            <a:spLocks noChangeShapeType="1"/>
          </p:cNvSpPr>
          <p:nvPr/>
        </p:nvSpPr>
        <p:spPr bwMode="auto">
          <a:xfrm flipH="1">
            <a:off x="5951538" y="3211513"/>
            <a:ext cx="593725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987" name="Line 67"/>
          <p:cNvSpPr>
            <a:spLocks noChangeShapeType="1"/>
          </p:cNvSpPr>
          <p:nvPr/>
        </p:nvSpPr>
        <p:spPr bwMode="auto">
          <a:xfrm>
            <a:off x="6037263" y="4151313"/>
            <a:ext cx="846137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988" name="Line 68"/>
          <p:cNvSpPr>
            <a:spLocks noChangeShapeType="1"/>
          </p:cNvSpPr>
          <p:nvPr/>
        </p:nvSpPr>
        <p:spPr bwMode="auto">
          <a:xfrm flipV="1">
            <a:off x="5867400" y="2003425"/>
            <a:ext cx="508000" cy="187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989" name="Line 69"/>
          <p:cNvSpPr>
            <a:spLocks noChangeShapeType="1"/>
          </p:cNvSpPr>
          <p:nvPr/>
        </p:nvSpPr>
        <p:spPr bwMode="auto">
          <a:xfrm flipV="1">
            <a:off x="5359400" y="1868488"/>
            <a:ext cx="846138" cy="536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990" name="Line 70"/>
          <p:cNvSpPr>
            <a:spLocks noChangeShapeType="1"/>
          </p:cNvSpPr>
          <p:nvPr/>
        </p:nvSpPr>
        <p:spPr bwMode="auto">
          <a:xfrm flipV="1">
            <a:off x="7221538" y="3748088"/>
            <a:ext cx="1101725" cy="806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991" name="Freeform 71"/>
          <p:cNvSpPr>
            <a:spLocks/>
          </p:cNvSpPr>
          <p:nvPr/>
        </p:nvSpPr>
        <p:spPr bwMode="auto">
          <a:xfrm>
            <a:off x="5867400" y="4286250"/>
            <a:ext cx="2116138" cy="1341438"/>
          </a:xfrm>
          <a:custGeom>
            <a:avLst/>
            <a:gdLst>
              <a:gd name="T0" fmla="*/ 0 w 1200"/>
              <a:gd name="T1" fmla="*/ 0 h 480"/>
              <a:gd name="T2" fmla="*/ 2147483647 w 1200"/>
              <a:gd name="T3" fmla="*/ 2147483647 h 480"/>
              <a:gd name="T4" fmla="*/ 2147483647 w 1200"/>
              <a:gd name="T5" fmla="*/ 2147483647 h 480"/>
              <a:gd name="T6" fmla="*/ 0 60000 65536"/>
              <a:gd name="T7" fmla="*/ 0 60000 65536"/>
              <a:gd name="T8" fmla="*/ 0 60000 65536"/>
              <a:gd name="T9" fmla="*/ 0 w 1200"/>
              <a:gd name="T10" fmla="*/ 0 h 480"/>
              <a:gd name="T11" fmla="*/ 1200 w 1200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0" h="480">
                <a:moveTo>
                  <a:pt x="0" y="0"/>
                </a:moveTo>
                <a:cubicBezTo>
                  <a:pt x="164" y="128"/>
                  <a:pt x="328" y="256"/>
                  <a:pt x="528" y="336"/>
                </a:cubicBezTo>
                <a:cubicBezTo>
                  <a:pt x="728" y="416"/>
                  <a:pt x="1088" y="472"/>
                  <a:pt x="1200" y="48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992" name="Line 72"/>
          <p:cNvSpPr>
            <a:spLocks noChangeShapeType="1"/>
          </p:cNvSpPr>
          <p:nvPr/>
        </p:nvSpPr>
        <p:spPr bwMode="auto">
          <a:xfrm>
            <a:off x="7729538" y="2674938"/>
            <a:ext cx="593725" cy="804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993" name="Text Box 73"/>
          <p:cNvSpPr txBox="1">
            <a:spLocks noChangeArrowheads="1"/>
          </p:cNvSpPr>
          <p:nvPr/>
        </p:nvSpPr>
        <p:spPr bwMode="auto">
          <a:xfrm>
            <a:off x="6291263" y="4286250"/>
            <a:ext cx="6762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2</a:t>
            </a:r>
          </a:p>
        </p:txBody>
      </p:sp>
      <p:sp>
        <p:nvSpPr>
          <p:cNvPr id="209994" name="Text Box 74"/>
          <p:cNvSpPr txBox="1">
            <a:spLocks noChangeArrowheads="1"/>
          </p:cNvSpPr>
          <p:nvPr/>
        </p:nvSpPr>
        <p:spPr bwMode="auto">
          <a:xfrm>
            <a:off x="5443538" y="1735138"/>
            <a:ext cx="677862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6</a:t>
            </a:r>
          </a:p>
        </p:txBody>
      </p:sp>
      <p:sp>
        <p:nvSpPr>
          <p:cNvPr id="209995" name="Text Box 75"/>
          <p:cNvSpPr txBox="1">
            <a:spLocks noChangeArrowheads="1"/>
          </p:cNvSpPr>
          <p:nvPr/>
        </p:nvSpPr>
        <p:spPr bwMode="auto">
          <a:xfrm>
            <a:off x="6545263" y="5226050"/>
            <a:ext cx="6762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3</a:t>
            </a:r>
          </a:p>
        </p:txBody>
      </p:sp>
      <p:sp>
        <p:nvSpPr>
          <p:cNvPr id="209996" name="Text Box 76"/>
          <p:cNvSpPr txBox="1">
            <a:spLocks noChangeArrowheads="1"/>
          </p:cNvSpPr>
          <p:nvPr/>
        </p:nvSpPr>
        <p:spPr bwMode="auto">
          <a:xfrm>
            <a:off x="6121400" y="2674938"/>
            <a:ext cx="6778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charset="0"/>
              </a:rPr>
              <a:t>1</a:t>
            </a:r>
            <a:endParaRPr lang="en-US" sz="800">
              <a:latin typeface="Arial" charset="0"/>
            </a:endParaRPr>
          </a:p>
        </p:txBody>
      </p:sp>
      <p:sp>
        <p:nvSpPr>
          <p:cNvPr id="209997" name="Text Box 77"/>
          <p:cNvSpPr txBox="1">
            <a:spLocks noChangeArrowheads="1"/>
          </p:cNvSpPr>
          <p:nvPr/>
        </p:nvSpPr>
        <p:spPr bwMode="auto">
          <a:xfrm>
            <a:off x="6037263" y="3211513"/>
            <a:ext cx="676275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charset="0"/>
              </a:rPr>
              <a:t>2</a:t>
            </a:r>
            <a:endParaRPr lang="en-US" sz="800">
              <a:latin typeface="Arial" charset="0"/>
            </a:endParaRPr>
          </a:p>
        </p:txBody>
      </p:sp>
      <p:sp>
        <p:nvSpPr>
          <p:cNvPr id="209998" name="Text Box 78"/>
          <p:cNvSpPr txBox="1">
            <a:spLocks noChangeArrowheads="1"/>
          </p:cNvSpPr>
          <p:nvPr/>
        </p:nvSpPr>
        <p:spPr bwMode="auto">
          <a:xfrm>
            <a:off x="7391400" y="3883025"/>
            <a:ext cx="6778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3</a:t>
            </a:r>
          </a:p>
        </p:txBody>
      </p:sp>
      <p:sp>
        <p:nvSpPr>
          <p:cNvPr id="209999" name="Text Box 79"/>
          <p:cNvSpPr txBox="1">
            <a:spLocks noChangeArrowheads="1"/>
          </p:cNvSpPr>
          <p:nvPr/>
        </p:nvSpPr>
        <p:spPr bwMode="auto">
          <a:xfrm>
            <a:off x="7983538" y="5359400"/>
            <a:ext cx="4238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a</a:t>
            </a:r>
          </a:p>
        </p:txBody>
      </p:sp>
      <p:sp>
        <p:nvSpPr>
          <p:cNvPr id="210000" name="Text Box 80"/>
          <p:cNvSpPr txBox="1">
            <a:spLocks noChangeArrowheads="1"/>
          </p:cNvSpPr>
          <p:nvPr/>
        </p:nvSpPr>
        <p:spPr bwMode="auto">
          <a:xfrm>
            <a:off x="8237538" y="3479800"/>
            <a:ext cx="423862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b</a:t>
            </a:r>
          </a:p>
        </p:txBody>
      </p:sp>
      <p:sp>
        <p:nvSpPr>
          <p:cNvPr id="210001" name="Text Box 81"/>
          <p:cNvSpPr txBox="1">
            <a:spLocks noChangeArrowheads="1"/>
          </p:cNvSpPr>
          <p:nvPr/>
        </p:nvSpPr>
        <p:spPr bwMode="auto">
          <a:xfrm>
            <a:off x="7391400" y="2405063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c</a:t>
            </a:r>
          </a:p>
        </p:txBody>
      </p:sp>
      <p:sp>
        <p:nvSpPr>
          <p:cNvPr id="210002" name="Text Box 82"/>
          <p:cNvSpPr txBox="1">
            <a:spLocks noChangeArrowheads="1"/>
          </p:cNvSpPr>
          <p:nvPr/>
        </p:nvSpPr>
        <p:spPr bwMode="auto">
          <a:xfrm>
            <a:off x="6883400" y="4419600"/>
            <a:ext cx="42386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d</a:t>
            </a:r>
          </a:p>
        </p:txBody>
      </p:sp>
      <p:sp>
        <p:nvSpPr>
          <p:cNvPr id="210003" name="Text Box 83"/>
          <p:cNvSpPr txBox="1">
            <a:spLocks noChangeArrowheads="1"/>
          </p:cNvSpPr>
          <p:nvPr/>
        </p:nvSpPr>
        <p:spPr bwMode="auto">
          <a:xfrm>
            <a:off x="6545263" y="3076575"/>
            <a:ext cx="4222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e</a:t>
            </a:r>
          </a:p>
        </p:txBody>
      </p:sp>
      <p:sp>
        <p:nvSpPr>
          <p:cNvPr id="210004" name="Text Box 84"/>
          <p:cNvSpPr txBox="1">
            <a:spLocks noChangeArrowheads="1"/>
          </p:cNvSpPr>
          <p:nvPr/>
        </p:nvSpPr>
        <p:spPr bwMode="auto">
          <a:xfrm>
            <a:off x="6205538" y="1600200"/>
            <a:ext cx="423862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f</a:t>
            </a:r>
          </a:p>
        </p:txBody>
      </p:sp>
      <p:sp>
        <p:nvSpPr>
          <p:cNvPr id="210005" name="Text Box 85"/>
          <p:cNvSpPr txBox="1">
            <a:spLocks noChangeArrowheads="1"/>
          </p:cNvSpPr>
          <p:nvPr/>
        </p:nvSpPr>
        <p:spPr bwMode="auto">
          <a:xfrm>
            <a:off x="5697538" y="3883025"/>
            <a:ext cx="423862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g</a:t>
            </a:r>
          </a:p>
        </p:txBody>
      </p:sp>
      <p:sp>
        <p:nvSpPr>
          <p:cNvPr id="210006" name="Text Box 86"/>
          <p:cNvSpPr txBox="1">
            <a:spLocks noChangeArrowheads="1"/>
          </p:cNvSpPr>
          <p:nvPr/>
        </p:nvSpPr>
        <p:spPr bwMode="auto">
          <a:xfrm>
            <a:off x="5105400" y="2405063"/>
            <a:ext cx="4238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latin typeface="Arial" charset="0"/>
              </a:rPr>
              <a:t>h</a:t>
            </a:r>
            <a:endParaRPr lang="en-US" sz="1000">
              <a:latin typeface="Arial" charset="0"/>
            </a:endParaRPr>
          </a:p>
        </p:txBody>
      </p:sp>
      <p:sp>
        <p:nvSpPr>
          <p:cNvPr id="14374" name="Text Box 87"/>
          <p:cNvSpPr txBox="1">
            <a:spLocks noChangeArrowheads="1"/>
          </p:cNvSpPr>
          <p:nvPr/>
        </p:nvSpPr>
        <p:spPr bwMode="auto">
          <a:xfrm>
            <a:off x="4876800" y="57150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Start with vertex </a:t>
            </a:r>
            <a:r>
              <a:rPr lang="en-US" sz="2000" i="1">
                <a:latin typeface="Lucida Console" pitchFamily="49" charset="0"/>
              </a:rPr>
              <a:t>f</a:t>
            </a:r>
            <a:endParaRPr lang="en-US" sz="200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0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9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09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9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10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9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0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09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09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09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10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9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0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209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0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09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0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0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10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0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09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09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1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09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09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0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20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10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77" grpId="0" autoUpdateAnimBg="0"/>
      <p:bldP spid="209978" grpId="0" animBg="1"/>
      <p:bldP spid="209979" grpId="0" animBg="1"/>
      <p:bldP spid="209980" grpId="0" animBg="1"/>
      <p:bldP spid="209981" grpId="0" animBg="1"/>
      <p:bldP spid="209982" grpId="0" animBg="1"/>
      <p:bldP spid="209983" grpId="0" animBg="1"/>
      <p:bldP spid="209984" grpId="0" animBg="1"/>
      <p:bldP spid="209985" grpId="0" animBg="1"/>
      <p:bldP spid="209986" grpId="0" animBg="1"/>
      <p:bldP spid="209987" grpId="0" animBg="1"/>
      <p:bldP spid="209988" grpId="0" animBg="1"/>
      <p:bldP spid="209989" grpId="0" animBg="1"/>
      <p:bldP spid="209990" grpId="0" animBg="1"/>
      <p:bldP spid="209991" grpId="0" animBg="1"/>
      <p:bldP spid="209992" grpId="0" animBg="1"/>
      <p:bldP spid="209993" grpId="0" autoUpdateAnimBg="0"/>
      <p:bldP spid="209994" grpId="0" autoUpdateAnimBg="0"/>
      <p:bldP spid="209995" grpId="0" autoUpdateAnimBg="0"/>
      <p:bldP spid="209996" grpId="0" autoUpdateAnimBg="0"/>
      <p:bldP spid="209997" grpId="0" autoUpdateAnimBg="0"/>
      <p:bldP spid="209998" grpId="0" autoUpdateAnimBg="0"/>
      <p:bldP spid="209999" grpId="0" autoUpdateAnimBg="0"/>
      <p:bldP spid="210000" grpId="0" autoUpdateAnimBg="0"/>
      <p:bldP spid="210001" grpId="0" autoUpdateAnimBg="0"/>
      <p:bldP spid="210002" grpId="0" autoUpdateAnimBg="0"/>
      <p:bldP spid="210003" grpId="0" autoUpdateAnimBg="0"/>
      <p:bldP spid="210004" grpId="0" autoUpdateAnimBg="0"/>
      <p:bldP spid="210005" grpId="0" autoUpdateAnimBg="0"/>
      <p:bldP spid="21000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6B357697-7D13-489D-86ED-BDF7B7386860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Kruskal’s Algorithm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4495800"/>
          </a:xfrm>
        </p:spPr>
        <p:txBody>
          <a:bodyPr/>
          <a:lstStyle/>
          <a:p>
            <a:pPr marL="609600" indent="-609600" eaLnBrk="1" hangingPunct="1"/>
            <a:r>
              <a:rPr lang="en-US" smtClean="0"/>
              <a:t>Let R be a symmetric, connected relation with n vertices, with S = { e</a:t>
            </a:r>
            <a:r>
              <a:rPr lang="en-US" baseline="-25000" smtClean="0"/>
              <a:t>1</a:t>
            </a:r>
            <a:r>
              <a:rPr lang="en-US" smtClean="0"/>
              <a:t>, e</a:t>
            </a:r>
            <a:r>
              <a:rPr lang="en-US" baseline="-25000" smtClean="0"/>
              <a:t>2</a:t>
            </a:r>
            <a:r>
              <a:rPr lang="en-US" smtClean="0"/>
              <a:t>, …, e</a:t>
            </a:r>
            <a:r>
              <a:rPr lang="en-US" baseline="-25000" smtClean="0"/>
              <a:t>k</a:t>
            </a:r>
            <a:r>
              <a:rPr lang="en-US" smtClean="0"/>
              <a:t>}: the set of weighted edges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Choose an edge e</a:t>
            </a:r>
            <a:r>
              <a:rPr lang="en-US" sz="2800" baseline="-25000" smtClean="0"/>
              <a:t>1</a:t>
            </a:r>
            <a:r>
              <a:rPr lang="en-US" sz="2800" smtClean="0"/>
              <a:t> in S of the smallest weight</a:t>
            </a:r>
            <a:br>
              <a:rPr lang="en-US" sz="2800" smtClean="0"/>
            </a:br>
            <a:r>
              <a:rPr lang="en-US" sz="2800" smtClean="0"/>
              <a:t>Let E = {e</a:t>
            </a:r>
            <a:r>
              <a:rPr lang="en-US" sz="2800" baseline="-25000" smtClean="0"/>
              <a:t>1</a:t>
            </a:r>
            <a:r>
              <a:rPr lang="en-US" sz="2800" smtClean="0"/>
              <a:t>}   Replace S with S – {e</a:t>
            </a:r>
            <a:r>
              <a:rPr lang="en-US" sz="2800" baseline="-25000" smtClean="0"/>
              <a:t>1</a:t>
            </a:r>
            <a:r>
              <a:rPr lang="en-US" sz="2800" smtClean="0"/>
              <a:t>}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Chose an edge e</a:t>
            </a:r>
            <a:r>
              <a:rPr lang="en-US" sz="2800" baseline="-25000" smtClean="0"/>
              <a:t>i</a:t>
            </a:r>
            <a:r>
              <a:rPr lang="en-US" sz="2800" smtClean="0"/>
              <a:t> in S of the smallest weight</a:t>
            </a:r>
            <a:br>
              <a:rPr lang="en-US" sz="2800" smtClean="0"/>
            </a:br>
            <a:r>
              <a:rPr lang="en-US" sz="2800" smtClean="0"/>
              <a:t>that does not make a cycle with members of E Replace E with  E </a:t>
            </a:r>
            <a:r>
              <a:rPr lang="en-US" smtClean="0">
                <a:latin typeface="Arial" charset="0"/>
              </a:rPr>
              <a:t>U </a:t>
            </a:r>
            <a:r>
              <a:rPr lang="en-US" sz="2800" smtClean="0"/>
              <a:t>{e</a:t>
            </a:r>
            <a:r>
              <a:rPr lang="en-US" sz="2800" baseline="-25000" smtClean="0"/>
              <a:t>i</a:t>
            </a:r>
            <a:r>
              <a:rPr lang="en-US" sz="2800" smtClean="0"/>
              <a:t>} and S with S – {e</a:t>
            </a:r>
            <a:r>
              <a:rPr lang="en-US" sz="2800" baseline="-25000" smtClean="0"/>
              <a:t>1</a:t>
            </a:r>
            <a:r>
              <a:rPr lang="en-US" sz="2800" smtClean="0"/>
              <a:t>}</a:t>
            </a:r>
          </a:p>
          <a:p>
            <a:pPr marL="1371600" lvl="2" indent="-457200" eaLnBrk="1" hangingPunct="1">
              <a:buFontTx/>
              <a:buAutoNum type="arabicPeriod"/>
            </a:pPr>
            <a:r>
              <a:rPr lang="en-US" sz="2800" smtClean="0"/>
              <a:t>Repeat Step 2 until  | E | = n-1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A1862423-17C8-48A7-B9F2-4D4FB88A62A6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Kruskal’s Algorithm (cont)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Kruskal’s algorithm is also a greedy algorithm</a:t>
            </a:r>
          </a:p>
          <a:p>
            <a:pPr eaLnBrk="1" hangingPunct="1"/>
            <a:r>
              <a:rPr lang="en-US" smtClean="0"/>
              <a:t>Running time = </a:t>
            </a:r>
            <a:r>
              <a:rPr lang="en-US" smtClean="0">
                <a:cs typeface="Times New Roman" charset="0"/>
              </a:rPr>
              <a:t>Θ(n lg( n 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2CB532E1-8BC2-49AB-B221-189B4658D80B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Kruskal’s Algorithm</a:t>
            </a:r>
          </a:p>
        </p:txBody>
      </p:sp>
      <p:grpSp>
        <p:nvGrpSpPr>
          <p:cNvPr id="17414" name="Group 3"/>
          <p:cNvGrpSpPr>
            <a:grpSpLocks/>
          </p:cNvGrpSpPr>
          <p:nvPr/>
        </p:nvGrpSpPr>
        <p:grpSpPr bwMode="auto">
          <a:xfrm>
            <a:off x="381000" y="1600200"/>
            <a:ext cx="3810000" cy="4162425"/>
            <a:chOff x="288" y="1824"/>
            <a:chExt cx="2160" cy="1488"/>
          </a:xfrm>
        </p:grpSpPr>
        <p:grpSp>
          <p:nvGrpSpPr>
            <p:cNvPr id="17446" name="Group 4"/>
            <p:cNvGrpSpPr>
              <a:grpSpLocks/>
            </p:cNvGrpSpPr>
            <p:nvPr/>
          </p:nvGrpSpPr>
          <p:grpSpPr bwMode="auto">
            <a:xfrm>
              <a:off x="288" y="1824"/>
              <a:ext cx="2160" cy="1488"/>
              <a:chOff x="1152" y="672"/>
              <a:chExt cx="2160" cy="1488"/>
            </a:xfrm>
          </p:grpSpPr>
          <p:sp>
            <p:nvSpPr>
              <p:cNvPr id="17455" name="Line 5"/>
              <p:cNvSpPr>
                <a:spLocks noChangeShapeType="1"/>
              </p:cNvSpPr>
              <p:nvPr/>
            </p:nvSpPr>
            <p:spPr bwMode="auto">
              <a:xfrm>
                <a:off x="1920" y="816"/>
                <a:ext cx="96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6" name="Line 6"/>
              <p:cNvSpPr>
                <a:spLocks noChangeShapeType="1"/>
              </p:cNvSpPr>
              <p:nvPr/>
            </p:nvSpPr>
            <p:spPr bwMode="auto">
              <a:xfrm>
                <a:off x="1968" y="768"/>
                <a:ext cx="528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7" name="Text Box 7"/>
              <p:cNvSpPr txBox="1">
                <a:spLocks noChangeArrowheads="1"/>
              </p:cNvSpPr>
              <p:nvPr/>
            </p:nvSpPr>
            <p:spPr bwMode="auto">
              <a:xfrm>
                <a:off x="1968" y="1008"/>
                <a:ext cx="384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800">
                    <a:latin typeface="Arial" charset="0"/>
                  </a:rPr>
                  <a:t> 13</a:t>
                </a:r>
              </a:p>
            </p:txBody>
          </p:sp>
          <p:grpSp>
            <p:nvGrpSpPr>
              <p:cNvPr id="17458" name="Group 8"/>
              <p:cNvGrpSpPr>
                <a:grpSpLocks/>
              </p:cNvGrpSpPr>
              <p:nvPr/>
            </p:nvGrpSpPr>
            <p:grpSpPr bwMode="auto">
              <a:xfrm>
                <a:off x="1152" y="672"/>
                <a:ext cx="2160" cy="1488"/>
                <a:chOff x="1152" y="672"/>
                <a:chExt cx="2160" cy="1488"/>
              </a:xfrm>
            </p:grpSpPr>
            <p:sp>
              <p:nvSpPr>
                <p:cNvPr id="1745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48" y="1728"/>
                  <a:ext cx="384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800">
                      <a:latin typeface="Arial" charset="0"/>
                    </a:rPr>
                    <a:t> 6</a:t>
                  </a:r>
                </a:p>
              </p:txBody>
            </p:sp>
            <p:sp>
              <p:nvSpPr>
                <p:cNvPr id="17460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736" y="1056"/>
                  <a:ext cx="384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800">
                      <a:latin typeface="Arial" charset="0"/>
                    </a:rPr>
                    <a:t> 1</a:t>
                  </a:r>
                </a:p>
              </p:txBody>
            </p:sp>
            <p:grpSp>
              <p:nvGrpSpPr>
                <p:cNvPr id="17461" name="Group 11"/>
                <p:cNvGrpSpPr>
                  <a:grpSpLocks/>
                </p:cNvGrpSpPr>
                <p:nvPr/>
              </p:nvGrpSpPr>
              <p:grpSpPr bwMode="auto">
                <a:xfrm>
                  <a:off x="1152" y="672"/>
                  <a:ext cx="2160" cy="1488"/>
                  <a:chOff x="1152" y="672"/>
                  <a:chExt cx="2160" cy="1488"/>
                </a:xfrm>
              </p:grpSpPr>
              <p:sp>
                <p:nvSpPr>
                  <p:cNvPr id="17463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960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64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2448" y="960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65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2160" y="1680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66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1344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67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1488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68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672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69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968" y="1200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70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2016"/>
                    <a:ext cx="192" cy="144"/>
                  </a:xfrm>
                  <a:prstGeom prst="ellipse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471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1776"/>
                    <a:ext cx="432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72" name="Line 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80" y="1440"/>
                    <a:ext cx="144" cy="5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73" name="Line 22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592" y="1056"/>
                    <a:ext cx="240" cy="96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74" name="Line 2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632" y="1248"/>
                    <a:ext cx="336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75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1344"/>
                    <a:ext cx="144" cy="3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76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1248"/>
                    <a:ext cx="768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77" name="Line 2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344" y="1008"/>
                    <a:ext cx="115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78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1584"/>
                    <a:ext cx="480" cy="14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79" name="Line 2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84" y="816"/>
                    <a:ext cx="288" cy="67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80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1056"/>
                    <a:ext cx="240" cy="43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81" name="Line 3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296" y="768"/>
                    <a:ext cx="480" cy="19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82" name="Line 3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52" y="1440"/>
                    <a:ext cx="624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83" name="Freeform 32"/>
                  <p:cNvSpPr>
                    <a:spLocks/>
                  </p:cNvSpPr>
                  <p:nvPr/>
                </p:nvSpPr>
                <p:spPr bwMode="auto">
                  <a:xfrm>
                    <a:off x="1584" y="1632"/>
                    <a:ext cx="1200" cy="480"/>
                  </a:xfrm>
                  <a:custGeom>
                    <a:avLst/>
                    <a:gdLst>
                      <a:gd name="T0" fmla="*/ 0 w 1200"/>
                      <a:gd name="T1" fmla="*/ 0 h 480"/>
                      <a:gd name="T2" fmla="*/ 528 w 1200"/>
                      <a:gd name="T3" fmla="*/ 336 h 480"/>
                      <a:gd name="T4" fmla="*/ 1200 w 1200"/>
                      <a:gd name="T5" fmla="*/ 480 h 480"/>
                      <a:gd name="T6" fmla="*/ 0 60000 65536"/>
                      <a:gd name="T7" fmla="*/ 0 60000 65536"/>
                      <a:gd name="T8" fmla="*/ 0 60000 65536"/>
                      <a:gd name="T9" fmla="*/ 0 w 1200"/>
                      <a:gd name="T10" fmla="*/ 0 h 480"/>
                      <a:gd name="T11" fmla="*/ 1200 w 1200"/>
                      <a:gd name="T12" fmla="*/ 480 h 48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1200" h="480">
                        <a:moveTo>
                          <a:pt x="0" y="0"/>
                        </a:moveTo>
                        <a:cubicBezTo>
                          <a:pt x="164" y="128"/>
                          <a:pt x="328" y="256"/>
                          <a:pt x="528" y="336"/>
                        </a:cubicBezTo>
                        <a:cubicBezTo>
                          <a:pt x="728" y="416"/>
                          <a:pt x="1088" y="472"/>
                          <a:pt x="1200" y="48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84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1056"/>
                    <a:ext cx="336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485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28" y="1680"/>
                    <a:ext cx="384" cy="8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</a:t>
                    </a:r>
                    <a:r>
                      <a:rPr lang="en-US" sz="1000">
                        <a:latin typeface="Arial" charset="0"/>
                      </a:rPr>
                      <a:t>5</a:t>
                    </a:r>
                    <a:endParaRPr lang="en-US" sz="800">
                      <a:latin typeface="Arial" charset="0"/>
                    </a:endParaRPr>
                  </a:p>
                </p:txBody>
              </p:sp>
              <p:sp>
                <p:nvSpPr>
                  <p:cNvPr id="17486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88" y="1584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7</a:t>
                    </a:r>
                  </a:p>
                </p:txBody>
              </p:sp>
              <p:sp>
                <p:nvSpPr>
                  <p:cNvPr id="17487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24" y="1632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2</a:t>
                    </a:r>
                  </a:p>
                </p:txBody>
              </p:sp>
              <p:sp>
                <p:nvSpPr>
                  <p:cNvPr id="17488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0" y="1248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11</a:t>
                    </a:r>
                  </a:p>
                </p:txBody>
              </p:sp>
              <p:sp>
                <p:nvSpPr>
                  <p:cNvPr id="17489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44" y="720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6</a:t>
                    </a:r>
                  </a:p>
                </p:txBody>
              </p:sp>
              <p:sp>
                <p:nvSpPr>
                  <p:cNvPr id="17490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68" y="1968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3</a:t>
                    </a:r>
                  </a:p>
                </p:txBody>
              </p:sp>
              <p:sp>
                <p:nvSpPr>
                  <p:cNvPr id="17491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12" y="1392"/>
                    <a:ext cx="384" cy="7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10</a:t>
                    </a:r>
                  </a:p>
                </p:txBody>
              </p:sp>
              <p:sp>
                <p:nvSpPr>
                  <p:cNvPr id="17492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4" y="720"/>
                    <a:ext cx="384" cy="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</a:t>
                    </a:r>
                    <a:r>
                      <a:rPr lang="en-US" sz="1000">
                        <a:latin typeface="Arial" charset="0"/>
                      </a:rPr>
                      <a:t>5</a:t>
                    </a:r>
                    <a:endParaRPr lang="en-US" sz="800">
                      <a:latin typeface="Arial" charset="0"/>
                    </a:endParaRPr>
                  </a:p>
                </p:txBody>
              </p:sp>
              <p:sp>
                <p:nvSpPr>
                  <p:cNvPr id="17493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352" y="1200"/>
                    <a:ext cx="384" cy="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 8</a:t>
                    </a:r>
                  </a:p>
                </p:txBody>
              </p:sp>
              <p:sp>
                <p:nvSpPr>
                  <p:cNvPr id="17494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64" y="864"/>
                    <a:ext cx="384" cy="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12</a:t>
                    </a:r>
                  </a:p>
                </p:txBody>
              </p:sp>
              <p:sp>
                <p:nvSpPr>
                  <p:cNvPr id="17495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88" y="864"/>
                    <a:ext cx="384" cy="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800">
                        <a:latin typeface="Arial" charset="0"/>
                      </a:rPr>
                      <a:t> 7</a:t>
                    </a:r>
                  </a:p>
                </p:txBody>
              </p:sp>
              <p:sp>
                <p:nvSpPr>
                  <p:cNvPr id="17496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28" y="1056"/>
                    <a:ext cx="384" cy="8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000">
                        <a:latin typeface="Arial" charset="0"/>
                      </a:rPr>
                      <a:t>1</a:t>
                    </a:r>
                    <a:endParaRPr lang="en-US" sz="800">
                      <a:latin typeface="Arial" charset="0"/>
                    </a:endParaRPr>
                  </a:p>
                </p:txBody>
              </p:sp>
              <p:sp>
                <p:nvSpPr>
                  <p:cNvPr id="17497" name="Text Box 4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1248"/>
                    <a:ext cx="384" cy="8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sz="1000">
                        <a:latin typeface="Arial" charset="0"/>
                      </a:rPr>
                      <a:t>2</a:t>
                    </a:r>
                    <a:endParaRPr lang="en-US" sz="800">
                      <a:latin typeface="Arial" charset="0"/>
                    </a:endParaRPr>
                  </a:p>
                </p:txBody>
              </p:sp>
            </p:grpSp>
            <p:sp>
              <p:nvSpPr>
                <p:cNvPr id="17462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448" y="1488"/>
                  <a:ext cx="384" cy="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sz="800">
                      <a:latin typeface="Arial" charset="0"/>
                    </a:rPr>
                    <a:t> 3</a:t>
                  </a:r>
                </a:p>
              </p:txBody>
            </p:sp>
          </p:grpSp>
        </p:grpSp>
        <p:sp>
          <p:nvSpPr>
            <p:cNvPr id="17447" name="Text Box 48"/>
            <p:cNvSpPr txBox="1">
              <a:spLocks noChangeArrowheads="1"/>
            </p:cNvSpPr>
            <p:nvPr/>
          </p:nvSpPr>
          <p:spPr bwMode="auto">
            <a:xfrm>
              <a:off x="1920" y="3168"/>
              <a:ext cx="240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a</a:t>
              </a:r>
            </a:p>
          </p:txBody>
        </p:sp>
        <p:sp>
          <p:nvSpPr>
            <p:cNvPr id="17448" name="Text Box 49"/>
            <p:cNvSpPr txBox="1">
              <a:spLocks noChangeArrowheads="1"/>
            </p:cNvSpPr>
            <p:nvPr/>
          </p:nvSpPr>
          <p:spPr bwMode="auto">
            <a:xfrm>
              <a:off x="2064" y="2496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b</a:t>
              </a:r>
            </a:p>
          </p:txBody>
        </p:sp>
        <p:sp>
          <p:nvSpPr>
            <p:cNvPr id="17449" name="Text Box 50"/>
            <p:cNvSpPr txBox="1">
              <a:spLocks noChangeArrowheads="1"/>
            </p:cNvSpPr>
            <p:nvPr/>
          </p:nvSpPr>
          <p:spPr bwMode="auto">
            <a:xfrm>
              <a:off x="1584" y="2112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c</a:t>
              </a:r>
            </a:p>
          </p:txBody>
        </p:sp>
        <p:sp>
          <p:nvSpPr>
            <p:cNvPr id="17450" name="Text Box 51"/>
            <p:cNvSpPr txBox="1">
              <a:spLocks noChangeArrowheads="1"/>
            </p:cNvSpPr>
            <p:nvPr/>
          </p:nvSpPr>
          <p:spPr bwMode="auto">
            <a:xfrm>
              <a:off x="1296" y="2832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d</a:t>
              </a:r>
            </a:p>
          </p:txBody>
        </p:sp>
        <p:sp>
          <p:nvSpPr>
            <p:cNvPr id="17451" name="Text Box 52"/>
            <p:cNvSpPr txBox="1">
              <a:spLocks noChangeArrowheads="1"/>
            </p:cNvSpPr>
            <p:nvPr/>
          </p:nvSpPr>
          <p:spPr bwMode="auto">
            <a:xfrm>
              <a:off x="1104" y="2352"/>
              <a:ext cx="240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e</a:t>
              </a:r>
            </a:p>
          </p:txBody>
        </p:sp>
        <p:sp>
          <p:nvSpPr>
            <p:cNvPr id="17452" name="Text Box 53"/>
            <p:cNvSpPr txBox="1">
              <a:spLocks noChangeArrowheads="1"/>
            </p:cNvSpPr>
            <p:nvPr/>
          </p:nvSpPr>
          <p:spPr bwMode="auto">
            <a:xfrm>
              <a:off x="912" y="1824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f</a:t>
              </a:r>
            </a:p>
          </p:txBody>
        </p:sp>
        <p:sp>
          <p:nvSpPr>
            <p:cNvPr id="17453" name="Text Box 54"/>
            <p:cNvSpPr txBox="1">
              <a:spLocks noChangeArrowheads="1"/>
            </p:cNvSpPr>
            <p:nvPr/>
          </p:nvSpPr>
          <p:spPr bwMode="auto">
            <a:xfrm>
              <a:off x="624" y="2640"/>
              <a:ext cx="24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>
                  <a:latin typeface="Arial" charset="0"/>
                </a:rPr>
                <a:t>g</a:t>
              </a:r>
            </a:p>
          </p:txBody>
        </p:sp>
        <p:sp>
          <p:nvSpPr>
            <p:cNvPr id="17454" name="Text Box 55"/>
            <p:cNvSpPr txBox="1">
              <a:spLocks noChangeArrowheads="1"/>
            </p:cNvSpPr>
            <p:nvPr/>
          </p:nvSpPr>
          <p:spPr bwMode="auto">
            <a:xfrm>
              <a:off x="288" y="2112"/>
              <a:ext cx="240" cy="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200">
                  <a:latin typeface="Arial" charset="0"/>
                </a:rPr>
                <a:t>h</a:t>
              </a:r>
              <a:endParaRPr lang="en-US" sz="1000">
                <a:latin typeface="Arial" charset="0"/>
              </a:endParaRPr>
            </a:p>
          </p:txBody>
        </p:sp>
      </p:grpSp>
      <p:sp>
        <p:nvSpPr>
          <p:cNvPr id="17415" name="Line 56"/>
          <p:cNvSpPr>
            <a:spLocks noChangeShapeType="1"/>
          </p:cNvSpPr>
          <p:nvPr/>
        </p:nvSpPr>
        <p:spPr bwMode="auto">
          <a:xfrm>
            <a:off x="4572000" y="12192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01" name="Text Box 57"/>
          <p:cNvSpPr txBox="1">
            <a:spLocks noChangeArrowheads="1"/>
          </p:cNvSpPr>
          <p:nvPr/>
        </p:nvSpPr>
        <p:spPr bwMode="auto">
          <a:xfrm>
            <a:off x="7823200" y="2751138"/>
            <a:ext cx="6778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1</a:t>
            </a:r>
          </a:p>
        </p:txBody>
      </p:sp>
      <p:sp>
        <p:nvSpPr>
          <p:cNvPr id="17417" name="Oval 58"/>
          <p:cNvSpPr>
            <a:spLocks noChangeArrowheads="1"/>
          </p:cNvSpPr>
          <p:nvPr/>
        </p:nvSpPr>
        <p:spPr bwMode="auto">
          <a:xfrm>
            <a:off x="5029200" y="2481263"/>
            <a:ext cx="338138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Oval 59"/>
          <p:cNvSpPr>
            <a:spLocks noChangeArrowheads="1"/>
          </p:cNvSpPr>
          <p:nvPr/>
        </p:nvSpPr>
        <p:spPr bwMode="auto">
          <a:xfrm>
            <a:off x="7315200" y="2481263"/>
            <a:ext cx="338138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Oval 60"/>
          <p:cNvSpPr>
            <a:spLocks noChangeArrowheads="1"/>
          </p:cNvSpPr>
          <p:nvPr/>
        </p:nvSpPr>
        <p:spPr bwMode="auto">
          <a:xfrm>
            <a:off x="6807200" y="4495800"/>
            <a:ext cx="338138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Oval 61"/>
          <p:cNvSpPr>
            <a:spLocks noChangeArrowheads="1"/>
          </p:cNvSpPr>
          <p:nvPr/>
        </p:nvSpPr>
        <p:spPr bwMode="auto">
          <a:xfrm>
            <a:off x="8161338" y="3556000"/>
            <a:ext cx="33972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Oval 62"/>
          <p:cNvSpPr>
            <a:spLocks noChangeArrowheads="1"/>
          </p:cNvSpPr>
          <p:nvPr/>
        </p:nvSpPr>
        <p:spPr bwMode="auto">
          <a:xfrm>
            <a:off x="5621338" y="3959225"/>
            <a:ext cx="33972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Oval 63"/>
          <p:cNvSpPr>
            <a:spLocks noChangeArrowheads="1"/>
          </p:cNvSpPr>
          <p:nvPr/>
        </p:nvSpPr>
        <p:spPr bwMode="auto">
          <a:xfrm>
            <a:off x="6129338" y="1676400"/>
            <a:ext cx="33972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Oval 64"/>
          <p:cNvSpPr>
            <a:spLocks noChangeArrowheads="1"/>
          </p:cNvSpPr>
          <p:nvPr/>
        </p:nvSpPr>
        <p:spPr bwMode="auto">
          <a:xfrm>
            <a:off x="6469063" y="3152775"/>
            <a:ext cx="338137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Oval 65"/>
          <p:cNvSpPr>
            <a:spLocks noChangeArrowheads="1"/>
          </p:cNvSpPr>
          <p:nvPr/>
        </p:nvSpPr>
        <p:spPr bwMode="auto">
          <a:xfrm>
            <a:off x="7907338" y="5435600"/>
            <a:ext cx="339725" cy="403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1010" name="Line 66"/>
          <p:cNvSpPr>
            <a:spLocks noChangeShapeType="1"/>
          </p:cNvSpPr>
          <p:nvPr/>
        </p:nvSpPr>
        <p:spPr bwMode="auto">
          <a:xfrm flipH="1">
            <a:off x="5875338" y="3287713"/>
            <a:ext cx="593725" cy="671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11" name="Line 67"/>
          <p:cNvSpPr>
            <a:spLocks noChangeShapeType="1"/>
          </p:cNvSpPr>
          <p:nvPr/>
        </p:nvSpPr>
        <p:spPr bwMode="auto">
          <a:xfrm>
            <a:off x="5961063" y="4227513"/>
            <a:ext cx="846137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12" name="Line 68"/>
          <p:cNvSpPr>
            <a:spLocks noChangeShapeType="1"/>
          </p:cNvSpPr>
          <p:nvPr/>
        </p:nvSpPr>
        <p:spPr bwMode="auto">
          <a:xfrm flipV="1">
            <a:off x="5791200" y="2079625"/>
            <a:ext cx="508000" cy="187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13" name="Line 69"/>
          <p:cNvSpPr>
            <a:spLocks noChangeShapeType="1"/>
          </p:cNvSpPr>
          <p:nvPr/>
        </p:nvSpPr>
        <p:spPr bwMode="auto">
          <a:xfrm flipV="1">
            <a:off x="5283200" y="1944688"/>
            <a:ext cx="846138" cy="536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14" name="Line 70"/>
          <p:cNvSpPr>
            <a:spLocks noChangeShapeType="1"/>
          </p:cNvSpPr>
          <p:nvPr/>
        </p:nvSpPr>
        <p:spPr bwMode="auto">
          <a:xfrm flipV="1">
            <a:off x="7145338" y="3824288"/>
            <a:ext cx="1101725" cy="806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15" name="Freeform 71"/>
          <p:cNvSpPr>
            <a:spLocks/>
          </p:cNvSpPr>
          <p:nvPr/>
        </p:nvSpPr>
        <p:spPr bwMode="auto">
          <a:xfrm>
            <a:off x="5791200" y="4362450"/>
            <a:ext cx="2116138" cy="1341438"/>
          </a:xfrm>
          <a:custGeom>
            <a:avLst/>
            <a:gdLst>
              <a:gd name="T0" fmla="*/ 0 w 1200"/>
              <a:gd name="T1" fmla="*/ 0 h 480"/>
              <a:gd name="T2" fmla="*/ 2147483647 w 1200"/>
              <a:gd name="T3" fmla="*/ 2147483647 h 480"/>
              <a:gd name="T4" fmla="*/ 2147483647 w 1200"/>
              <a:gd name="T5" fmla="*/ 2147483647 h 480"/>
              <a:gd name="T6" fmla="*/ 0 60000 65536"/>
              <a:gd name="T7" fmla="*/ 0 60000 65536"/>
              <a:gd name="T8" fmla="*/ 0 60000 65536"/>
              <a:gd name="T9" fmla="*/ 0 w 1200"/>
              <a:gd name="T10" fmla="*/ 0 h 480"/>
              <a:gd name="T11" fmla="*/ 1200 w 1200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00" h="480">
                <a:moveTo>
                  <a:pt x="0" y="0"/>
                </a:moveTo>
                <a:cubicBezTo>
                  <a:pt x="164" y="128"/>
                  <a:pt x="328" y="256"/>
                  <a:pt x="528" y="336"/>
                </a:cubicBezTo>
                <a:cubicBezTo>
                  <a:pt x="728" y="416"/>
                  <a:pt x="1088" y="472"/>
                  <a:pt x="1200" y="48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16" name="Line 72"/>
          <p:cNvSpPr>
            <a:spLocks noChangeShapeType="1"/>
          </p:cNvSpPr>
          <p:nvPr/>
        </p:nvSpPr>
        <p:spPr bwMode="auto">
          <a:xfrm>
            <a:off x="7653338" y="2751138"/>
            <a:ext cx="593725" cy="804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017" name="Text Box 73"/>
          <p:cNvSpPr txBox="1">
            <a:spLocks noChangeArrowheads="1"/>
          </p:cNvSpPr>
          <p:nvPr/>
        </p:nvSpPr>
        <p:spPr bwMode="auto">
          <a:xfrm>
            <a:off x="6215063" y="4362450"/>
            <a:ext cx="6762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2</a:t>
            </a:r>
          </a:p>
        </p:txBody>
      </p:sp>
      <p:sp>
        <p:nvSpPr>
          <p:cNvPr id="211019" name="Text Box 75"/>
          <p:cNvSpPr txBox="1">
            <a:spLocks noChangeArrowheads="1"/>
          </p:cNvSpPr>
          <p:nvPr/>
        </p:nvSpPr>
        <p:spPr bwMode="auto">
          <a:xfrm>
            <a:off x="5367338" y="1811338"/>
            <a:ext cx="677862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6</a:t>
            </a:r>
          </a:p>
        </p:txBody>
      </p:sp>
      <p:sp>
        <p:nvSpPr>
          <p:cNvPr id="211020" name="Text Box 76"/>
          <p:cNvSpPr txBox="1">
            <a:spLocks noChangeArrowheads="1"/>
          </p:cNvSpPr>
          <p:nvPr/>
        </p:nvSpPr>
        <p:spPr bwMode="auto">
          <a:xfrm>
            <a:off x="6469063" y="5302250"/>
            <a:ext cx="6762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3</a:t>
            </a:r>
          </a:p>
        </p:txBody>
      </p:sp>
      <p:sp>
        <p:nvSpPr>
          <p:cNvPr id="211021" name="Text Box 77"/>
          <p:cNvSpPr txBox="1">
            <a:spLocks noChangeArrowheads="1"/>
          </p:cNvSpPr>
          <p:nvPr/>
        </p:nvSpPr>
        <p:spPr bwMode="auto">
          <a:xfrm>
            <a:off x="6045200" y="2751138"/>
            <a:ext cx="6778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charset="0"/>
              </a:rPr>
              <a:t>1</a:t>
            </a:r>
            <a:endParaRPr lang="en-US" sz="800">
              <a:latin typeface="Arial" charset="0"/>
            </a:endParaRPr>
          </a:p>
        </p:txBody>
      </p:sp>
      <p:sp>
        <p:nvSpPr>
          <p:cNvPr id="211022" name="Text Box 78"/>
          <p:cNvSpPr txBox="1">
            <a:spLocks noChangeArrowheads="1"/>
          </p:cNvSpPr>
          <p:nvPr/>
        </p:nvSpPr>
        <p:spPr bwMode="auto">
          <a:xfrm>
            <a:off x="5961063" y="3287713"/>
            <a:ext cx="676275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>
                <a:latin typeface="Arial" charset="0"/>
              </a:rPr>
              <a:t>2</a:t>
            </a:r>
            <a:endParaRPr lang="en-US" sz="800">
              <a:latin typeface="Arial" charset="0"/>
            </a:endParaRPr>
          </a:p>
        </p:txBody>
      </p:sp>
      <p:sp>
        <p:nvSpPr>
          <p:cNvPr id="211023" name="Text Box 79"/>
          <p:cNvSpPr txBox="1">
            <a:spLocks noChangeArrowheads="1"/>
          </p:cNvSpPr>
          <p:nvPr/>
        </p:nvSpPr>
        <p:spPr bwMode="auto">
          <a:xfrm>
            <a:off x="7315200" y="3959225"/>
            <a:ext cx="6778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>
                <a:latin typeface="Arial" charset="0"/>
              </a:rPr>
              <a:t> 3</a:t>
            </a:r>
          </a:p>
        </p:txBody>
      </p:sp>
      <p:sp>
        <p:nvSpPr>
          <p:cNvPr id="17438" name="Text Box 80"/>
          <p:cNvSpPr txBox="1">
            <a:spLocks noChangeArrowheads="1"/>
          </p:cNvSpPr>
          <p:nvPr/>
        </p:nvSpPr>
        <p:spPr bwMode="auto">
          <a:xfrm>
            <a:off x="7907338" y="5435600"/>
            <a:ext cx="4238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a</a:t>
            </a:r>
          </a:p>
        </p:txBody>
      </p:sp>
      <p:sp>
        <p:nvSpPr>
          <p:cNvPr id="17439" name="Text Box 81"/>
          <p:cNvSpPr txBox="1">
            <a:spLocks noChangeArrowheads="1"/>
          </p:cNvSpPr>
          <p:nvPr/>
        </p:nvSpPr>
        <p:spPr bwMode="auto">
          <a:xfrm>
            <a:off x="8161338" y="3556000"/>
            <a:ext cx="423862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b</a:t>
            </a:r>
          </a:p>
        </p:txBody>
      </p:sp>
      <p:sp>
        <p:nvSpPr>
          <p:cNvPr id="17440" name="Text Box 82"/>
          <p:cNvSpPr txBox="1">
            <a:spLocks noChangeArrowheads="1"/>
          </p:cNvSpPr>
          <p:nvPr/>
        </p:nvSpPr>
        <p:spPr bwMode="auto">
          <a:xfrm>
            <a:off x="7315200" y="2481263"/>
            <a:ext cx="4238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c</a:t>
            </a:r>
          </a:p>
        </p:txBody>
      </p:sp>
      <p:sp>
        <p:nvSpPr>
          <p:cNvPr id="17441" name="Text Box 83"/>
          <p:cNvSpPr txBox="1">
            <a:spLocks noChangeArrowheads="1"/>
          </p:cNvSpPr>
          <p:nvPr/>
        </p:nvSpPr>
        <p:spPr bwMode="auto">
          <a:xfrm>
            <a:off x="6807200" y="4495800"/>
            <a:ext cx="42386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d</a:t>
            </a:r>
          </a:p>
        </p:txBody>
      </p:sp>
      <p:sp>
        <p:nvSpPr>
          <p:cNvPr id="17442" name="Text Box 84"/>
          <p:cNvSpPr txBox="1">
            <a:spLocks noChangeArrowheads="1"/>
          </p:cNvSpPr>
          <p:nvPr/>
        </p:nvSpPr>
        <p:spPr bwMode="auto">
          <a:xfrm>
            <a:off x="6469063" y="3152775"/>
            <a:ext cx="42227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e</a:t>
            </a:r>
          </a:p>
        </p:txBody>
      </p:sp>
      <p:sp>
        <p:nvSpPr>
          <p:cNvPr id="17443" name="Text Box 85"/>
          <p:cNvSpPr txBox="1">
            <a:spLocks noChangeArrowheads="1"/>
          </p:cNvSpPr>
          <p:nvPr/>
        </p:nvSpPr>
        <p:spPr bwMode="auto">
          <a:xfrm>
            <a:off x="6129338" y="1676400"/>
            <a:ext cx="423862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f</a:t>
            </a:r>
          </a:p>
        </p:txBody>
      </p:sp>
      <p:sp>
        <p:nvSpPr>
          <p:cNvPr id="17444" name="Text Box 86"/>
          <p:cNvSpPr txBox="1">
            <a:spLocks noChangeArrowheads="1"/>
          </p:cNvSpPr>
          <p:nvPr/>
        </p:nvSpPr>
        <p:spPr bwMode="auto">
          <a:xfrm>
            <a:off x="5621338" y="3959225"/>
            <a:ext cx="423862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">
                <a:latin typeface="Arial" charset="0"/>
              </a:rPr>
              <a:t>g</a:t>
            </a:r>
          </a:p>
        </p:txBody>
      </p:sp>
      <p:sp>
        <p:nvSpPr>
          <p:cNvPr id="17445" name="Text Box 87"/>
          <p:cNvSpPr txBox="1">
            <a:spLocks noChangeArrowheads="1"/>
          </p:cNvSpPr>
          <p:nvPr/>
        </p:nvSpPr>
        <p:spPr bwMode="auto">
          <a:xfrm>
            <a:off x="5029200" y="2481263"/>
            <a:ext cx="4238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latin typeface="Arial" charset="0"/>
              </a:rPr>
              <a:t>h</a:t>
            </a:r>
            <a:endParaRPr lang="en-US" sz="1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1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1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1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1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1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1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001" grpId="0" autoUpdateAnimBg="0"/>
      <p:bldP spid="211010" grpId="0" animBg="1"/>
      <p:bldP spid="211011" grpId="0" animBg="1"/>
      <p:bldP spid="211012" grpId="0" animBg="1"/>
      <p:bldP spid="211013" grpId="0" animBg="1"/>
      <p:bldP spid="211014" grpId="0" animBg="1"/>
      <p:bldP spid="211015" grpId="0" animBg="1"/>
      <p:bldP spid="211016" grpId="0" animBg="1"/>
      <p:bldP spid="211017" grpId="0" autoUpdateAnimBg="0"/>
      <p:bldP spid="211019" grpId="0" autoUpdateAnimBg="0"/>
      <p:bldP spid="211020" grpId="0" autoUpdateAnimBg="0"/>
      <p:bldP spid="211021" grpId="0" autoUpdateAnimBg="0"/>
      <p:bldP spid="211022" grpId="0" autoUpdateAnimBg="0"/>
      <p:bldP spid="21102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4DB2FB30-22DD-4892-8224-150C6EC03874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Spanning tree</a:t>
            </a:r>
          </a:p>
          <a:p>
            <a:pPr eaLnBrk="1" hangingPunct="1"/>
            <a:r>
              <a:rPr lang="en-US" smtClean="0"/>
              <a:t>Weighted graphs</a:t>
            </a:r>
          </a:p>
          <a:p>
            <a:pPr eaLnBrk="1" hangingPunct="1"/>
            <a:r>
              <a:rPr lang="en-US" smtClean="0"/>
              <a:t>Minimal spanning tree</a:t>
            </a:r>
          </a:p>
          <a:p>
            <a:pPr lvl="1" eaLnBrk="1" hangingPunct="1"/>
            <a:r>
              <a:rPr lang="en-US" smtClean="0"/>
              <a:t>Two algorithms to generate </a:t>
            </a:r>
          </a:p>
          <a:p>
            <a:pPr lvl="2" eaLnBrk="1" hangingPunct="1"/>
            <a:r>
              <a:rPr lang="en-US" smtClean="0"/>
              <a:t>Prim's algorithm</a:t>
            </a:r>
          </a:p>
          <a:p>
            <a:pPr lvl="2" eaLnBrk="1" hangingPunct="1"/>
            <a:r>
              <a:rPr lang="en-US" smtClean="0"/>
              <a:t>Kruskal's algorithm</a:t>
            </a:r>
          </a:p>
          <a:p>
            <a:pPr eaLnBrk="1" hangingPunct="1"/>
            <a:r>
              <a:rPr lang="en-US" smtClean="0"/>
              <a:t>Reading for next time</a:t>
            </a:r>
          </a:p>
          <a:p>
            <a:pPr lvl="1" eaLnBrk="1" hangingPunct="1"/>
            <a:r>
              <a:rPr lang="en-US" smtClean="0"/>
              <a:t>Kolman Section 10.3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31865973-2D5C-48D1-A89F-59F766602437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Reading </a:t>
            </a:r>
          </a:p>
          <a:p>
            <a:pPr lvl="1" eaLnBrk="1" hangingPunct="1"/>
            <a:r>
              <a:rPr lang="en-US" smtClean="0"/>
              <a:t>Rosen Sections 11.4, 11.5</a:t>
            </a:r>
            <a:endParaRPr lang="en-US" dirty="0" smtClean="0"/>
          </a:p>
          <a:p>
            <a:pPr eaLnBrk="1" hangingPunct="1"/>
            <a:r>
              <a:rPr lang="en-US" dirty="0" smtClean="0"/>
              <a:t>Spanning tree</a:t>
            </a:r>
          </a:p>
          <a:p>
            <a:pPr eaLnBrk="1" hangingPunct="1"/>
            <a:r>
              <a:rPr lang="en-US" dirty="0" smtClean="0"/>
              <a:t>Weighted graphs</a:t>
            </a:r>
          </a:p>
          <a:p>
            <a:pPr eaLnBrk="1" hangingPunct="1"/>
            <a:r>
              <a:rPr lang="en-US" dirty="0" smtClean="0"/>
              <a:t>Minimal spanning tree</a:t>
            </a:r>
          </a:p>
          <a:p>
            <a:pPr lvl="1" eaLnBrk="1" hangingPunct="1"/>
            <a:r>
              <a:rPr lang="en-US" dirty="0" smtClean="0"/>
              <a:t>Two algorithms to generate </a:t>
            </a:r>
          </a:p>
          <a:p>
            <a:pPr lvl="2" eaLnBrk="1" hangingPunct="1"/>
            <a:r>
              <a:rPr lang="en-US" dirty="0" smtClean="0"/>
              <a:t>Prim's algorithm</a:t>
            </a:r>
          </a:p>
          <a:p>
            <a:pPr lvl="2" eaLnBrk="1" hangingPunct="1"/>
            <a:r>
              <a:rPr lang="en-US" dirty="0" err="1" smtClean="0"/>
              <a:t>Kruskal's</a:t>
            </a:r>
            <a:r>
              <a:rPr lang="en-US" dirty="0" smtClean="0"/>
              <a:t> algorithm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A86FF2BB-0120-4E94-9EBF-42A2F01658B8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Tree	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95800"/>
            <a:ext cx="7772400" cy="1676400"/>
          </a:xfrm>
        </p:spPr>
        <p:txBody>
          <a:bodyPr/>
          <a:lstStyle/>
          <a:p>
            <a:pPr eaLnBrk="1" hangingPunct="1"/>
            <a:r>
              <a:rPr lang="en-US" smtClean="0"/>
              <a:t>Recall the definition of a tree</a:t>
            </a:r>
          </a:p>
          <a:p>
            <a:pPr lvl="1" eaLnBrk="1" hangingPunct="1"/>
            <a:r>
              <a:rPr lang="en-US" smtClean="0"/>
              <a:t>A connected acyclic graph</a:t>
            </a:r>
          </a:p>
          <a:p>
            <a:pPr eaLnBrk="1" hangingPunct="1"/>
            <a:r>
              <a:rPr lang="en-US" smtClean="0"/>
              <a:t>Any tree with </a:t>
            </a:r>
            <a:r>
              <a:rPr lang="en-US" i="1" smtClean="0">
                <a:solidFill>
                  <a:schemeClr val="tx2"/>
                </a:solidFill>
              </a:rPr>
              <a:t>n</a:t>
            </a:r>
            <a:r>
              <a:rPr lang="en-US" smtClean="0"/>
              <a:t> vertices has </a:t>
            </a:r>
            <a:r>
              <a:rPr lang="en-US" i="1" smtClean="0"/>
              <a:t> </a:t>
            </a:r>
            <a:r>
              <a:rPr lang="en-US" i="1" smtClean="0">
                <a:solidFill>
                  <a:schemeClr val="tx2"/>
                </a:solidFill>
              </a:rPr>
              <a:t>n - 1</a:t>
            </a:r>
            <a:r>
              <a:rPr lang="en-US" i="1" smtClean="0"/>
              <a:t> </a:t>
            </a:r>
            <a:r>
              <a:rPr lang="en-US" smtClean="0"/>
              <a:t>edges</a:t>
            </a:r>
          </a:p>
        </p:txBody>
      </p:sp>
      <p:grpSp>
        <p:nvGrpSpPr>
          <p:cNvPr id="5127" name="Group 15"/>
          <p:cNvGrpSpPr>
            <a:grpSpLocks/>
          </p:cNvGrpSpPr>
          <p:nvPr/>
        </p:nvGrpSpPr>
        <p:grpSpPr bwMode="auto">
          <a:xfrm>
            <a:off x="3352800" y="2057400"/>
            <a:ext cx="1828800" cy="1600200"/>
            <a:chOff x="576" y="2160"/>
            <a:chExt cx="1152" cy="1008"/>
          </a:xfrm>
        </p:grpSpPr>
        <p:sp>
          <p:nvSpPr>
            <p:cNvPr id="5128" name="Oval 4"/>
            <p:cNvSpPr>
              <a:spLocks noChangeArrowheads="1"/>
            </p:cNvSpPr>
            <p:nvPr/>
          </p:nvSpPr>
          <p:spPr bwMode="auto">
            <a:xfrm>
              <a:off x="576" y="216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Oval 5"/>
            <p:cNvSpPr>
              <a:spLocks noChangeArrowheads="1"/>
            </p:cNvSpPr>
            <p:nvPr/>
          </p:nvSpPr>
          <p:spPr bwMode="auto">
            <a:xfrm>
              <a:off x="1104" y="2208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Oval 6"/>
            <p:cNvSpPr>
              <a:spLocks noChangeArrowheads="1"/>
            </p:cNvSpPr>
            <p:nvPr/>
          </p:nvSpPr>
          <p:spPr bwMode="auto">
            <a:xfrm>
              <a:off x="768" y="264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Line 7"/>
            <p:cNvSpPr>
              <a:spLocks noChangeShapeType="1"/>
            </p:cNvSpPr>
            <p:nvPr/>
          </p:nvSpPr>
          <p:spPr bwMode="auto">
            <a:xfrm>
              <a:off x="672" y="2304"/>
              <a:ext cx="14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Oval 8"/>
            <p:cNvSpPr>
              <a:spLocks noChangeArrowheads="1"/>
            </p:cNvSpPr>
            <p:nvPr/>
          </p:nvSpPr>
          <p:spPr bwMode="auto">
            <a:xfrm>
              <a:off x="1584" y="2400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Oval 9"/>
            <p:cNvSpPr>
              <a:spLocks noChangeArrowheads="1"/>
            </p:cNvSpPr>
            <p:nvPr/>
          </p:nvSpPr>
          <p:spPr bwMode="auto">
            <a:xfrm>
              <a:off x="1296" y="278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Oval 10"/>
            <p:cNvSpPr>
              <a:spLocks noChangeArrowheads="1"/>
            </p:cNvSpPr>
            <p:nvPr/>
          </p:nvSpPr>
          <p:spPr bwMode="auto">
            <a:xfrm>
              <a:off x="960" y="3024"/>
              <a:ext cx="144" cy="14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Line 11"/>
            <p:cNvSpPr>
              <a:spLocks noChangeShapeType="1"/>
            </p:cNvSpPr>
            <p:nvPr/>
          </p:nvSpPr>
          <p:spPr bwMode="auto">
            <a:xfrm>
              <a:off x="1200" y="2352"/>
              <a:ext cx="14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Line 12"/>
            <p:cNvSpPr>
              <a:spLocks noChangeShapeType="1"/>
            </p:cNvSpPr>
            <p:nvPr/>
          </p:nvSpPr>
          <p:spPr bwMode="auto">
            <a:xfrm flipH="1">
              <a:off x="1038" y="2352"/>
              <a:ext cx="114" cy="6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Line 13"/>
            <p:cNvSpPr>
              <a:spLocks noChangeShapeType="1"/>
            </p:cNvSpPr>
            <p:nvPr/>
          </p:nvSpPr>
          <p:spPr bwMode="auto">
            <a:xfrm>
              <a:off x="1251" y="2298"/>
              <a:ext cx="33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14"/>
            <p:cNvSpPr>
              <a:spLocks noChangeShapeType="1"/>
            </p:cNvSpPr>
            <p:nvPr/>
          </p:nvSpPr>
          <p:spPr bwMode="auto">
            <a:xfrm>
              <a:off x="720" y="2226"/>
              <a:ext cx="384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1FA8C0BF-DE52-49E0-99CC-A687370D591E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Spanning Tree</a:t>
            </a:r>
          </a:p>
        </p:txBody>
      </p:sp>
      <p:sp>
        <p:nvSpPr>
          <p:cNvPr id="6150" name="Rectangle 24"/>
          <p:cNvSpPr>
            <a:spLocks noGrp="1" noChangeArrowheads="1"/>
          </p:cNvSpPr>
          <p:nvPr>
            <p:ph type="body" idx="1"/>
          </p:nvPr>
        </p:nvSpPr>
        <p:spPr>
          <a:xfrm>
            <a:off x="685800" y="3962400"/>
            <a:ext cx="7772400" cy="2209800"/>
          </a:xfrm>
        </p:spPr>
        <p:txBody>
          <a:bodyPr/>
          <a:lstStyle/>
          <a:p>
            <a:pPr eaLnBrk="1" hangingPunct="1"/>
            <a:r>
              <a:rPr lang="en-US" smtClean="0"/>
              <a:t>T is a </a:t>
            </a:r>
            <a:r>
              <a:rPr lang="en-US" smtClean="0">
                <a:solidFill>
                  <a:schemeClr val="tx2"/>
                </a:solidFill>
              </a:rPr>
              <a:t>spanning tree</a:t>
            </a:r>
            <a:r>
              <a:rPr lang="en-US" smtClean="0"/>
              <a:t> of graph G, if T is a tree with </a:t>
            </a:r>
          </a:p>
          <a:p>
            <a:pPr lvl="1" eaLnBrk="1" hangingPunct="1"/>
            <a:r>
              <a:rPr lang="en-US" smtClean="0"/>
              <a:t>The same vertices as G, and </a:t>
            </a:r>
          </a:p>
          <a:p>
            <a:pPr lvl="1" eaLnBrk="1" hangingPunct="1"/>
            <a:r>
              <a:rPr lang="en-US" smtClean="0"/>
              <a:t>A subset of the edges of G</a:t>
            </a:r>
          </a:p>
        </p:txBody>
      </p:sp>
      <p:sp>
        <p:nvSpPr>
          <p:cNvPr id="6151" name="Oval 3"/>
          <p:cNvSpPr>
            <a:spLocks noChangeArrowheads="1"/>
          </p:cNvSpPr>
          <p:nvPr/>
        </p:nvSpPr>
        <p:spPr bwMode="auto">
          <a:xfrm>
            <a:off x="2514600" y="1905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Oval 4"/>
          <p:cNvSpPr>
            <a:spLocks noChangeArrowheads="1"/>
          </p:cNvSpPr>
          <p:nvPr/>
        </p:nvSpPr>
        <p:spPr bwMode="auto">
          <a:xfrm>
            <a:off x="4343400" y="1981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Oval 5"/>
          <p:cNvSpPr>
            <a:spLocks noChangeArrowheads="1"/>
          </p:cNvSpPr>
          <p:nvPr/>
        </p:nvSpPr>
        <p:spPr bwMode="auto">
          <a:xfrm>
            <a:off x="32766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Oval 6"/>
          <p:cNvSpPr>
            <a:spLocks noChangeArrowheads="1"/>
          </p:cNvSpPr>
          <p:nvPr/>
        </p:nvSpPr>
        <p:spPr bwMode="auto">
          <a:xfrm>
            <a:off x="2438400" y="3352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Oval 7"/>
          <p:cNvSpPr>
            <a:spLocks noChangeArrowheads="1"/>
          </p:cNvSpPr>
          <p:nvPr/>
        </p:nvSpPr>
        <p:spPr bwMode="auto">
          <a:xfrm>
            <a:off x="3276600" y="1905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Oval 8"/>
          <p:cNvSpPr>
            <a:spLocks noChangeArrowheads="1"/>
          </p:cNvSpPr>
          <p:nvPr/>
        </p:nvSpPr>
        <p:spPr bwMode="auto">
          <a:xfrm>
            <a:off x="4419600" y="3581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Oval 9"/>
          <p:cNvSpPr>
            <a:spLocks noChangeArrowheads="1"/>
          </p:cNvSpPr>
          <p:nvPr/>
        </p:nvSpPr>
        <p:spPr bwMode="auto">
          <a:xfrm>
            <a:off x="3276600" y="2667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Oval 10"/>
          <p:cNvSpPr>
            <a:spLocks noChangeArrowheads="1"/>
          </p:cNvSpPr>
          <p:nvPr/>
        </p:nvSpPr>
        <p:spPr bwMode="auto">
          <a:xfrm>
            <a:off x="4343400" y="2667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Line 11"/>
          <p:cNvSpPr>
            <a:spLocks noChangeShapeType="1"/>
          </p:cNvSpPr>
          <p:nvPr/>
        </p:nvSpPr>
        <p:spPr bwMode="auto">
          <a:xfrm flipV="1">
            <a:off x="2647950" y="2857500"/>
            <a:ext cx="657225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2"/>
          <p:cNvSpPr>
            <a:spLocks noChangeShapeType="1"/>
          </p:cNvSpPr>
          <p:nvPr/>
        </p:nvSpPr>
        <p:spPr bwMode="auto">
          <a:xfrm>
            <a:off x="2667000" y="3471863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13"/>
          <p:cNvSpPr>
            <a:spLocks noChangeShapeType="1"/>
          </p:cNvSpPr>
          <p:nvPr/>
        </p:nvSpPr>
        <p:spPr bwMode="auto">
          <a:xfrm flipV="1">
            <a:off x="2590800" y="2100263"/>
            <a:ext cx="709613" cy="1252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14"/>
          <p:cNvSpPr>
            <a:spLocks noChangeShapeType="1"/>
          </p:cNvSpPr>
          <p:nvPr/>
        </p:nvSpPr>
        <p:spPr bwMode="auto">
          <a:xfrm flipH="1">
            <a:off x="3381375" y="2138363"/>
            <a:ext cx="4763" cy="528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15"/>
          <p:cNvSpPr>
            <a:spLocks noChangeShapeType="1"/>
          </p:cNvSpPr>
          <p:nvPr/>
        </p:nvSpPr>
        <p:spPr bwMode="auto">
          <a:xfrm>
            <a:off x="3390900" y="2895600"/>
            <a:ext cx="0" cy="461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16"/>
          <p:cNvSpPr>
            <a:spLocks noChangeShapeType="1"/>
          </p:cNvSpPr>
          <p:nvPr/>
        </p:nvSpPr>
        <p:spPr bwMode="auto">
          <a:xfrm>
            <a:off x="3514725" y="3471863"/>
            <a:ext cx="904875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17"/>
          <p:cNvSpPr>
            <a:spLocks noChangeShapeType="1"/>
          </p:cNvSpPr>
          <p:nvPr/>
        </p:nvSpPr>
        <p:spPr bwMode="auto">
          <a:xfrm>
            <a:off x="3505200" y="2743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18"/>
          <p:cNvSpPr>
            <a:spLocks noChangeShapeType="1"/>
          </p:cNvSpPr>
          <p:nvPr/>
        </p:nvSpPr>
        <p:spPr bwMode="auto">
          <a:xfrm flipH="1" flipV="1">
            <a:off x="3476625" y="2100263"/>
            <a:ext cx="900113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Line 19"/>
          <p:cNvSpPr>
            <a:spLocks noChangeShapeType="1"/>
          </p:cNvSpPr>
          <p:nvPr/>
        </p:nvSpPr>
        <p:spPr bwMode="auto">
          <a:xfrm>
            <a:off x="2752725" y="2019300"/>
            <a:ext cx="5286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8" name="Line 20"/>
          <p:cNvSpPr>
            <a:spLocks noChangeShapeType="1"/>
          </p:cNvSpPr>
          <p:nvPr/>
        </p:nvSpPr>
        <p:spPr bwMode="auto">
          <a:xfrm flipH="1">
            <a:off x="4452938" y="2214563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Line 21"/>
          <p:cNvSpPr>
            <a:spLocks noChangeShapeType="1"/>
          </p:cNvSpPr>
          <p:nvPr/>
        </p:nvSpPr>
        <p:spPr bwMode="auto">
          <a:xfrm>
            <a:off x="3509963" y="2024063"/>
            <a:ext cx="833437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Line 22"/>
          <p:cNvSpPr>
            <a:spLocks noChangeShapeType="1"/>
          </p:cNvSpPr>
          <p:nvPr/>
        </p:nvSpPr>
        <p:spPr bwMode="auto">
          <a:xfrm>
            <a:off x="4452938" y="2905125"/>
            <a:ext cx="80962" cy="676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2C4EB467-421B-44A8-A621-440141222D33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Notation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 </a:t>
            </a:r>
            <a:r>
              <a:rPr lang="en-US" sz="2800" smtClean="0">
                <a:solidFill>
                  <a:schemeClr val="tx2"/>
                </a:solidFill>
              </a:rPr>
              <a:t>weighted graph</a:t>
            </a:r>
            <a:r>
              <a:rPr lang="en-US" sz="2800" smtClean="0"/>
              <a:t> is a graph, whose edges have an associated real-number weight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Example: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weight of  the edge {A, B} is also called the distance between A and B</a:t>
            </a:r>
          </a:p>
        </p:txBody>
      </p:sp>
      <p:grpSp>
        <p:nvGrpSpPr>
          <p:cNvPr id="7175" name="Group 25"/>
          <p:cNvGrpSpPr>
            <a:grpSpLocks/>
          </p:cNvGrpSpPr>
          <p:nvPr/>
        </p:nvGrpSpPr>
        <p:grpSpPr bwMode="auto">
          <a:xfrm>
            <a:off x="2743200" y="2667000"/>
            <a:ext cx="3278188" cy="2286000"/>
            <a:chOff x="1581" y="1839"/>
            <a:chExt cx="2065" cy="1440"/>
          </a:xfrm>
        </p:grpSpPr>
        <p:sp>
          <p:nvSpPr>
            <p:cNvPr id="7176" name="Oval 5"/>
            <p:cNvSpPr>
              <a:spLocks noChangeArrowheads="1"/>
            </p:cNvSpPr>
            <p:nvPr/>
          </p:nvSpPr>
          <p:spPr bwMode="auto">
            <a:xfrm>
              <a:off x="3309" y="2367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7" name="Line 7"/>
            <p:cNvSpPr>
              <a:spLocks noChangeShapeType="1"/>
            </p:cNvSpPr>
            <p:nvPr/>
          </p:nvSpPr>
          <p:spPr bwMode="auto">
            <a:xfrm flipV="1">
              <a:off x="1821" y="2007"/>
              <a:ext cx="774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Text Box 9"/>
            <p:cNvSpPr txBox="1">
              <a:spLocks noChangeArrowheads="1"/>
            </p:cNvSpPr>
            <p:nvPr/>
          </p:nvSpPr>
          <p:spPr bwMode="auto">
            <a:xfrm>
              <a:off x="3310" y="2375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 C</a:t>
              </a:r>
            </a:p>
          </p:txBody>
        </p:sp>
        <p:sp>
          <p:nvSpPr>
            <p:cNvPr id="7179" name="Oval 11"/>
            <p:cNvSpPr>
              <a:spLocks noChangeArrowheads="1"/>
            </p:cNvSpPr>
            <p:nvPr/>
          </p:nvSpPr>
          <p:spPr bwMode="auto">
            <a:xfrm>
              <a:off x="2589" y="1839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0" name="Oval 12"/>
            <p:cNvSpPr>
              <a:spLocks noChangeArrowheads="1"/>
            </p:cNvSpPr>
            <p:nvPr/>
          </p:nvSpPr>
          <p:spPr bwMode="auto">
            <a:xfrm>
              <a:off x="1581" y="2367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Oval 13"/>
            <p:cNvSpPr>
              <a:spLocks noChangeArrowheads="1"/>
            </p:cNvSpPr>
            <p:nvPr/>
          </p:nvSpPr>
          <p:spPr bwMode="auto">
            <a:xfrm>
              <a:off x="2493" y="3039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 flipV="1">
              <a:off x="2741" y="2545"/>
              <a:ext cx="585" cy="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 flipV="1">
              <a:off x="1872" y="2499"/>
              <a:ext cx="14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2853" y="2031"/>
              <a:ext cx="504" cy="3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Text Box 17"/>
            <p:cNvSpPr txBox="1">
              <a:spLocks noChangeArrowheads="1"/>
            </p:cNvSpPr>
            <p:nvPr/>
          </p:nvSpPr>
          <p:spPr bwMode="auto">
            <a:xfrm>
              <a:off x="1917" y="193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30</a:t>
              </a:r>
            </a:p>
          </p:txBody>
        </p:sp>
        <p:sp>
          <p:nvSpPr>
            <p:cNvPr id="7186" name="Text Box 18"/>
            <p:cNvSpPr txBox="1">
              <a:spLocks noChangeArrowheads="1"/>
            </p:cNvSpPr>
            <p:nvPr/>
          </p:nvSpPr>
          <p:spPr bwMode="auto">
            <a:xfrm>
              <a:off x="3130" y="200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10</a:t>
              </a:r>
            </a:p>
          </p:txBody>
        </p:sp>
        <p:sp>
          <p:nvSpPr>
            <p:cNvPr id="7187" name="Text Box 19"/>
            <p:cNvSpPr txBox="1">
              <a:spLocks noChangeArrowheads="1"/>
            </p:cNvSpPr>
            <p:nvPr/>
          </p:nvSpPr>
          <p:spPr bwMode="auto">
            <a:xfrm>
              <a:off x="2397" y="2546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15</a:t>
              </a:r>
            </a:p>
          </p:txBody>
        </p:sp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3078" y="2816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7</a:t>
              </a:r>
            </a:p>
          </p:txBody>
        </p:sp>
        <p:sp>
          <p:nvSpPr>
            <p:cNvPr id="7189" name="Text Box 21"/>
            <p:cNvSpPr txBox="1">
              <a:spLocks noChangeArrowheads="1"/>
            </p:cNvSpPr>
            <p:nvPr/>
          </p:nvSpPr>
          <p:spPr bwMode="auto">
            <a:xfrm>
              <a:off x="1620" y="237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</a:t>
              </a:r>
            </a:p>
          </p:txBody>
        </p:sp>
        <p:sp>
          <p:nvSpPr>
            <p:cNvPr id="7190" name="Text Box 22"/>
            <p:cNvSpPr txBox="1">
              <a:spLocks noChangeArrowheads="1"/>
            </p:cNvSpPr>
            <p:nvPr/>
          </p:nvSpPr>
          <p:spPr bwMode="auto">
            <a:xfrm>
              <a:off x="2633" y="184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B</a:t>
              </a:r>
            </a:p>
          </p:txBody>
        </p:sp>
        <p:sp>
          <p:nvSpPr>
            <p:cNvPr id="7191" name="Text Box 23"/>
            <p:cNvSpPr txBox="1">
              <a:spLocks noChangeArrowheads="1"/>
            </p:cNvSpPr>
            <p:nvPr/>
          </p:nvSpPr>
          <p:spPr bwMode="auto">
            <a:xfrm>
              <a:off x="2528" y="304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34AFD5AC-1CF3-448A-85DB-52BD4DC52B3F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Notation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eaLnBrk="1" hangingPunct="1"/>
            <a:r>
              <a:rPr lang="en-US" smtClean="0"/>
              <a:t>Two vertices are </a:t>
            </a:r>
            <a:r>
              <a:rPr lang="en-US" smtClean="0">
                <a:solidFill>
                  <a:schemeClr val="tx2"/>
                </a:solidFill>
              </a:rPr>
              <a:t>neighbors</a:t>
            </a:r>
            <a:r>
              <a:rPr lang="en-US" smtClean="0"/>
              <a:t> if they are connected by an edge</a:t>
            </a:r>
          </a:p>
          <a:p>
            <a:pPr lvl="1" eaLnBrk="1" hangingPunct="1"/>
            <a:r>
              <a:rPr lang="en-US" smtClean="0"/>
              <a:t>Two vertices are </a:t>
            </a:r>
            <a:r>
              <a:rPr lang="en-US" smtClean="0">
                <a:solidFill>
                  <a:schemeClr val="tx2"/>
                </a:solidFill>
              </a:rPr>
              <a:t>adjacent</a:t>
            </a:r>
            <a:r>
              <a:rPr lang="en-US" smtClean="0"/>
              <a:t> if they are neighbors</a:t>
            </a:r>
          </a:p>
          <a:p>
            <a:pPr eaLnBrk="1" hangingPunct="1"/>
            <a:r>
              <a:rPr lang="en-US" smtClean="0"/>
              <a:t>The </a:t>
            </a:r>
            <a:r>
              <a:rPr lang="en-US" smtClean="0">
                <a:solidFill>
                  <a:schemeClr val="tx2"/>
                </a:solidFill>
              </a:rPr>
              <a:t>nearest neighbor</a:t>
            </a:r>
            <a:r>
              <a:rPr lang="en-US" smtClean="0"/>
              <a:t> of a vertex is the neighbor with the smallest weight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921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2CEB4934-762A-4D44-977A-DA1DA7A3D463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Notation (cont)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057400"/>
            <a:ext cx="43434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Neighbors of A:  </a:t>
            </a:r>
          </a:p>
          <a:p>
            <a:pPr lvl="1" eaLnBrk="1" hangingPunct="1"/>
            <a:r>
              <a:rPr lang="en-US" sz="2400" smtClean="0"/>
              <a:t>B, C</a:t>
            </a:r>
          </a:p>
          <a:p>
            <a:pPr eaLnBrk="1" hangingPunct="1"/>
            <a:r>
              <a:rPr lang="en-US" sz="2800" smtClean="0"/>
              <a:t>Neighbors of C:  </a:t>
            </a:r>
          </a:p>
          <a:p>
            <a:pPr lvl="1" eaLnBrk="1" hangingPunct="1"/>
            <a:r>
              <a:rPr lang="en-US" sz="2400" smtClean="0"/>
              <a:t>B, A, D </a:t>
            </a:r>
          </a:p>
          <a:p>
            <a:pPr eaLnBrk="1" hangingPunct="1"/>
            <a:endParaRPr lang="en-US" sz="2800" smtClean="0"/>
          </a:p>
          <a:p>
            <a:pPr eaLnBrk="1" hangingPunct="1"/>
            <a:r>
              <a:rPr lang="en-US" sz="2800" smtClean="0"/>
              <a:t>Nearest Neighbor of A:</a:t>
            </a:r>
          </a:p>
          <a:p>
            <a:pPr lvl="1" eaLnBrk="1" hangingPunct="1"/>
            <a:r>
              <a:rPr lang="en-US" sz="2400" smtClean="0"/>
              <a:t>C</a:t>
            </a:r>
          </a:p>
          <a:p>
            <a:pPr eaLnBrk="1" hangingPunct="1"/>
            <a:r>
              <a:rPr lang="en-US" sz="2800" smtClean="0"/>
              <a:t>Nearest Neighbor of C:</a:t>
            </a:r>
          </a:p>
          <a:p>
            <a:pPr lvl="1" eaLnBrk="1" hangingPunct="1"/>
            <a:r>
              <a:rPr lang="en-US" sz="2400" smtClean="0"/>
              <a:t>D</a:t>
            </a:r>
          </a:p>
        </p:txBody>
      </p:sp>
      <p:grpSp>
        <p:nvGrpSpPr>
          <p:cNvPr id="9223" name="Group 4"/>
          <p:cNvGrpSpPr>
            <a:grpSpLocks/>
          </p:cNvGrpSpPr>
          <p:nvPr/>
        </p:nvGrpSpPr>
        <p:grpSpPr bwMode="auto">
          <a:xfrm>
            <a:off x="533400" y="2286000"/>
            <a:ext cx="3278188" cy="2286000"/>
            <a:chOff x="1581" y="1839"/>
            <a:chExt cx="2065" cy="1440"/>
          </a:xfrm>
        </p:grpSpPr>
        <p:sp>
          <p:nvSpPr>
            <p:cNvPr id="9224" name="Oval 5"/>
            <p:cNvSpPr>
              <a:spLocks noChangeArrowheads="1"/>
            </p:cNvSpPr>
            <p:nvPr/>
          </p:nvSpPr>
          <p:spPr bwMode="auto">
            <a:xfrm>
              <a:off x="3309" y="2367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Line 6"/>
            <p:cNvSpPr>
              <a:spLocks noChangeShapeType="1"/>
            </p:cNvSpPr>
            <p:nvPr/>
          </p:nvSpPr>
          <p:spPr bwMode="auto">
            <a:xfrm flipV="1">
              <a:off x="1821" y="2007"/>
              <a:ext cx="774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Text Box 7"/>
            <p:cNvSpPr txBox="1">
              <a:spLocks noChangeArrowheads="1"/>
            </p:cNvSpPr>
            <p:nvPr/>
          </p:nvSpPr>
          <p:spPr bwMode="auto">
            <a:xfrm>
              <a:off x="3310" y="2375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 C</a:t>
              </a:r>
            </a:p>
          </p:txBody>
        </p:sp>
        <p:sp>
          <p:nvSpPr>
            <p:cNvPr id="9227" name="Oval 8"/>
            <p:cNvSpPr>
              <a:spLocks noChangeArrowheads="1"/>
            </p:cNvSpPr>
            <p:nvPr/>
          </p:nvSpPr>
          <p:spPr bwMode="auto">
            <a:xfrm>
              <a:off x="2589" y="1839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Oval 9"/>
            <p:cNvSpPr>
              <a:spLocks noChangeArrowheads="1"/>
            </p:cNvSpPr>
            <p:nvPr/>
          </p:nvSpPr>
          <p:spPr bwMode="auto">
            <a:xfrm>
              <a:off x="1581" y="2367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9" name="Oval 10"/>
            <p:cNvSpPr>
              <a:spLocks noChangeArrowheads="1"/>
            </p:cNvSpPr>
            <p:nvPr/>
          </p:nvSpPr>
          <p:spPr bwMode="auto">
            <a:xfrm>
              <a:off x="2493" y="3039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0" name="Line 11"/>
            <p:cNvSpPr>
              <a:spLocks noChangeShapeType="1"/>
            </p:cNvSpPr>
            <p:nvPr/>
          </p:nvSpPr>
          <p:spPr bwMode="auto">
            <a:xfrm flipV="1">
              <a:off x="2741" y="2545"/>
              <a:ext cx="585" cy="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12"/>
            <p:cNvSpPr>
              <a:spLocks noChangeShapeType="1"/>
            </p:cNvSpPr>
            <p:nvPr/>
          </p:nvSpPr>
          <p:spPr bwMode="auto">
            <a:xfrm flipV="1">
              <a:off x="1872" y="2499"/>
              <a:ext cx="14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13"/>
            <p:cNvSpPr>
              <a:spLocks noChangeShapeType="1"/>
            </p:cNvSpPr>
            <p:nvPr/>
          </p:nvSpPr>
          <p:spPr bwMode="auto">
            <a:xfrm>
              <a:off x="2853" y="2031"/>
              <a:ext cx="504" cy="3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Text Box 14"/>
            <p:cNvSpPr txBox="1">
              <a:spLocks noChangeArrowheads="1"/>
            </p:cNvSpPr>
            <p:nvPr/>
          </p:nvSpPr>
          <p:spPr bwMode="auto">
            <a:xfrm>
              <a:off x="1917" y="193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30</a:t>
              </a:r>
            </a:p>
          </p:txBody>
        </p:sp>
        <p:sp>
          <p:nvSpPr>
            <p:cNvPr id="9234" name="Text Box 15"/>
            <p:cNvSpPr txBox="1">
              <a:spLocks noChangeArrowheads="1"/>
            </p:cNvSpPr>
            <p:nvPr/>
          </p:nvSpPr>
          <p:spPr bwMode="auto">
            <a:xfrm>
              <a:off x="3130" y="200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10</a:t>
              </a:r>
            </a:p>
          </p:txBody>
        </p:sp>
        <p:sp>
          <p:nvSpPr>
            <p:cNvPr id="9235" name="Text Box 16"/>
            <p:cNvSpPr txBox="1">
              <a:spLocks noChangeArrowheads="1"/>
            </p:cNvSpPr>
            <p:nvPr/>
          </p:nvSpPr>
          <p:spPr bwMode="auto">
            <a:xfrm>
              <a:off x="2397" y="2546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15</a:t>
              </a:r>
            </a:p>
          </p:txBody>
        </p:sp>
        <p:sp>
          <p:nvSpPr>
            <p:cNvPr id="9236" name="Text Box 17"/>
            <p:cNvSpPr txBox="1">
              <a:spLocks noChangeArrowheads="1"/>
            </p:cNvSpPr>
            <p:nvPr/>
          </p:nvSpPr>
          <p:spPr bwMode="auto">
            <a:xfrm>
              <a:off x="3078" y="2816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7</a:t>
              </a:r>
            </a:p>
          </p:txBody>
        </p:sp>
        <p:sp>
          <p:nvSpPr>
            <p:cNvPr id="9237" name="Text Box 18"/>
            <p:cNvSpPr txBox="1">
              <a:spLocks noChangeArrowheads="1"/>
            </p:cNvSpPr>
            <p:nvPr/>
          </p:nvSpPr>
          <p:spPr bwMode="auto">
            <a:xfrm>
              <a:off x="1620" y="237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</a:t>
              </a:r>
            </a:p>
          </p:txBody>
        </p:sp>
        <p:sp>
          <p:nvSpPr>
            <p:cNvPr id="9238" name="Text Box 19"/>
            <p:cNvSpPr txBox="1">
              <a:spLocks noChangeArrowheads="1"/>
            </p:cNvSpPr>
            <p:nvPr/>
          </p:nvSpPr>
          <p:spPr bwMode="auto">
            <a:xfrm>
              <a:off x="2633" y="184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B</a:t>
              </a:r>
            </a:p>
          </p:txBody>
        </p:sp>
        <p:sp>
          <p:nvSpPr>
            <p:cNvPr id="9239" name="Text Box 20"/>
            <p:cNvSpPr txBox="1">
              <a:spLocks noChangeArrowheads="1"/>
            </p:cNvSpPr>
            <p:nvPr/>
          </p:nvSpPr>
          <p:spPr bwMode="auto">
            <a:xfrm>
              <a:off x="2528" y="304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D5B89D3F-F6A8-4BC1-8BF0-FF114209F5C1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Minimal Spanning Tree</a:t>
            </a:r>
          </a:p>
        </p:txBody>
      </p:sp>
      <p:sp>
        <p:nvSpPr>
          <p:cNvPr id="1024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smtClean="0">
                <a:solidFill>
                  <a:schemeClr val="tx2"/>
                </a:solidFill>
              </a:rPr>
              <a:t>minimal spanning tree</a:t>
            </a:r>
            <a:r>
              <a:rPr lang="en-US" smtClean="0"/>
              <a:t> is a spanning tree for which the sum of the  weights of all the edges is as small as possible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  <a:endParaRPr lang="en-US" sz="1400" dirty="0">
              <a:latin typeface="Arial" charset="0"/>
            </a:endParaRPr>
          </a:p>
        </p:txBody>
      </p:sp>
      <p:sp>
        <p:nvSpPr>
          <p:cNvPr id="1126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19 - </a:t>
            </a:r>
            <a:fld id="{58A8551C-2749-4707-804A-9045C0516AA3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Spanning Trees – Example</a:t>
            </a:r>
          </a:p>
        </p:txBody>
      </p:sp>
      <p:grpSp>
        <p:nvGrpSpPr>
          <p:cNvPr id="11270" name="Group 73"/>
          <p:cNvGrpSpPr>
            <a:grpSpLocks/>
          </p:cNvGrpSpPr>
          <p:nvPr/>
        </p:nvGrpSpPr>
        <p:grpSpPr bwMode="auto">
          <a:xfrm>
            <a:off x="1600200" y="4114800"/>
            <a:ext cx="3278188" cy="2286000"/>
            <a:chOff x="1008" y="2592"/>
            <a:chExt cx="2065" cy="1440"/>
          </a:xfrm>
        </p:grpSpPr>
        <p:sp>
          <p:nvSpPr>
            <p:cNvPr id="11321" name="Oval 5"/>
            <p:cNvSpPr>
              <a:spLocks noChangeArrowheads="1"/>
            </p:cNvSpPr>
            <p:nvPr/>
          </p:nvSpPr>
          <p:spPr bwMode="auto">
            <a:xfrm>
              <a:off x="2736" y="3120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Line 6"/>
            <p:cNvSpPr>
              <a:spLocks noChangeShapeType="1"/>
            </p:cNvSpPr>
            <p:nvPr/>
          </p:nvSpPr>
          <p:spPr bwMode="auto">
            <a:xfrm flipV="1">
              <a:off x="1248" y="2760"/>
              <a:ext cx="774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3" name="Text Box 7"/>
            <p:cNvSpPr txBox="1">
              <a:spLocks noChangeArrowheads="1"/>
            </p:cNvSpPr>
            <p:nvPr/>
          </p:nvSpPr>
          <p:spPr bwMode="auto">
            <a:xfrm>
              <a:off x="2737" y="3128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 C</a:t>
              </a:r>
            </a:p>
          </p:txBody>
        </p:sp>
        <p:sp>
          <p:nvSpPr>
            <p:cNvPr id="11324" name="Oval 8"/>
            <p:cNvSpPr>
              <a:spLocks noChangeArrowheads="1"/>
            </p:cNvSpPr>
            <p:nvPr/>
          </p:nvSpPr>
          <p:spPr bwMode="auto">
            <a:xfrm>
              <a:off x="2016" y="2592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Oval 9"/>
            <p:cNvSpPr>
              <a:spLocks noChangeArrowheads="1"/>
            </p:cNvSpPr>
            <p:nvPr/>
          </p:nvSpPr>
          <p:spPr bwMode="auto">
            <a:xfrm>
              <a:off x="1008" y="3120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Oval 10"/>
            <p:cNvSpPr>
              <a:spLocks noChangeArrowheads="1"/>
            </p:cNvSpPr>
            <p:nvPr/>
          </p:nvSpPr>
          <p:spPr bwMode="auto">
            <a:xfrm>
              <a:off x="1920" y="3792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Line 11"/>
            <p:cNvSpPr>
              <a:spLocks noChangeShapeType="1"/>
            </p:cNvSpPr>
            <p:nvPr/>
          </p:nvSpPr>
          <p:spPr bwMode="auto">
            <a:xfrm flipV="1">
              <a:off x="2168" y="3298"/>
              <a:ext cx="585" cy="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8" name="Line 13"/>
            <p:cNvSpPr>
              <a:spLocks noChangeShapeType="1"/>
            </p:cNvSpPr>
            <p:nvPr/>
          </p:nvSpPr>
          <p:spPr bwMode="auto">
            <a:xfrm>
              <a:off x="2280" y="2784"/>
              <a:ext cx="504" cy="3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9" name="Text Box 14"/>
            <p:cNvSpPr txBox="1">
              <a:spLocks noChangeArrowheads="1"/>
            </p:cNvSpPr>
            <p:nvPr/>
          </p:nvSpPr>
          <p:spPr bwMode="auto">
            <a:xfrm>
              <a:off x="1344" y="268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30</a:t>
              </a:r>
            </a:p>
          </p:txBody>
        </p:sp>
        <p:sp>
          <p:nvSpPr>
            <p:cNvPr id="11330" name="Text Box 15"/>
            <p:cNvSpPr txBox="1">
              <a:spLocks noChangeArrowheads="1"/>
            </p:cNvSpPr>
            <p:nvPr/>
          </p:nvSpPr>
          <p:spPr bwMode="auto">
            <a:xfrm>
              <a:off x="2557" y="275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10</a:t>
              </a:r>
            </a:p>
          </p:txBody>
        </p:sp>
        <p:sp>
          <p:nvSpPr>
            <p:cNvPr id="11331" name="Text Box 17"/>
            <p:cNvSpPr txBox="1">
              <a:spLocks noChangeArrowheads="1"/>
            </p:cNvSpPr>
            <p:nvPr/>
          </p:nvSpPr>
          <p:spPr bwMode="auto">
            <a:xfrm>
              <a:off x="2505" y="3569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7</a:t>
              </a:r>
            </a:p>
          </p:txBody>
        </p:sp>
        <p:sp>
          <p:nvSpPr>
            <p:cNvPr id="11332" name="Text Box 18"/>
            <p:cNvSpPr txBox="1">
              <a:spLocks noChangeArrowheads="1"/>
            </p:cNvSpPr>
            <p:nvPr/>
          </p:nvSpPr>
          <p:spPr bwMode="auto">
            <a:xfrm>
              <a:off x="1047" y="3129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</a:t>
              </a:r>
            </a:p>
          </p:txBody>
        </p:sp>
        <p:sp>
          <p:nvSpPr>
            <p:cNvPr id="11333" name="Text Box 19"/>
            <p:cNvSpPr txBox="1">
              <a:spLocks noChangeArrowheads="1"/>
            </p:cNvSpPr>
            <p:nvPr/>
          </p:nvSpPr>
          <p:spPr bwMode="auto">
            <a:xfrm>
              <a:off x="2060" y="260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B</a:t>
              </a:r>
            </a:p>
          </p:txBody>
        </p:sp>
        <p:sp>
          <p:nvSpPr>
            <p:cNvPr id="11334" name="Text Box 20"/>
            <p:cNvSpPr txBox="1">
              <a:spLocks noChangeArrowheads="1"/>
            </p:cNvSpPr>
            <p:nvPr/>
          </p:nvSpPr>
          <p:spPr bwMode="auto">
            <a:xfrm>
              <a:off x="1955" y="380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</p:grpSp>
      <p:grpSp>
        <p:nvGrpSpPr>
          <p:cNvPr id="11271" name="Group 72"/>
          <p:cNvGrpSpPr>
            <a:grpSpLocks/>
          </p:cNvGrpSpPr>
          <p:nvPr/>
        </p:nvGrpSpPr>
        <p:grpSpPr bwMode="auto">
          <a:xfrm>
            <a:off x="4724400" y="1600200"/>
            <a:ext cx="3278188" cy="2286000"/>
            <a:chOff x="2976" y="1008"/>
            <a:chExt cx="2065" cy="1440"/>
          </a:xfrm>
        </p:grpSpPr>
        <p:sp>
          <p:nvSpPr>
            <p:cNvPr id="11307" name="Oval 22"/>
            <p:cNvSpPr>
              <a:spLocks noChangeArrowheads="1"/>
            </p:cNvSpPr>
            <p:nvPr/>
          </p:nvSpPr>
          <p:spPr bwMode="auto">
            <a:xfrm>
              <a:off x="4704" y="1536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Text Box 24"/>
            <p:cNvSpPr txBox="1">
              <a:spLocks noChangeArrowheads="1"/>
            </p:cNvSpPr>
            <p:nvPr/>
          </p:nvSpPr>
          <p:spPr bwMode="auto">
            <a:xfrm>
              <a:off x="4705" y="1544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 C</a:t>
              </a:r>
            </a:p>
          </p:txBody>
        </p:sp>
        <p:sp>
          <p:nvSpPr>
            <p:cNvPr id="11309" name="Oval 25"/>
            <p:cNvSpPr>
              <a:spLocks noChangeArrowheads="1"/>
            </p:cNvSpPr>
            <p:nvPr/>
          </p:nvSpPr>
          <p:spPr bwMode="auto">
            <a:xfrm>
              <a:off x="3984" y="1008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Oval 26"/>
            <p:cNvSpPr>
              <a:spLocks noChangeArrowheads="1"/>
            </p:cNvSpPr>
            <p:nvPr/>
          </p:nvSpPr>
          <p:spPr bwMode="auto">
            <a:xfrm>
              <a:off x="2976" y="1536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Oval 27"/>
            <p:cNvSpPr>
              <a:spLocks noChangeArrowheads="1"/>
            </p:cNvSpPr>
            <p:nvPr/>
          </p:nvSpPr>
          <p:spPr bwMode="auto">
            <a:xfrm>
              <a:off x="3888" y="2208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Line 28"/>
            <p:cNvSpPr>
              <a:spLocks noChangeShapeType="1"/>
            </p:cNvSpPr>
            <p:nvPr/>
          </p:nvSpPr>
          <p:spPr bwMode="auto">
            <a:xfrm flipV="1">
              <a:off x="4136" y="1714"/>
              <a:ext cx="585" cy="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3" name="Line 29"/>
            <p:cNvSpPr>
              <a:spLocks noChangeShapeType="1"/>
            </p:cNvSpPr>
            <p:nvPr/>
          </p:nvSpPr>
          <p:spPr bwMode="auto">
            <a:xfrm flipV="1">
              <a:off x="3267" y="1668"/>
              <a:ext cx="14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Line 30"/>
            <p:cNvSpPr>
              <a:spLocks noChangeShapeType="1"/>
            </p:cNvSpPr>
            <p:nvPr/>
          </p:nvSpPr>
          <p:spPr bwMode="auto">
            <a:xfrm>
              <a:off x="4248" y="1200"/>
              <a:ext cx="504" cy="3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5" name="Text Box 32"/>
            <p:cNvSpPr txBox="1">
              <a:spLocks noChangeArrowheads="1"/>
            </p:cNvSpPr>
            <p:nvPr/>
          </p:nvSpPr>
          <p:spPr bwMode="auto">
            <a:xfrm>
              <a:off x="4525" y="117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10</a:t>
              </a:r>
            </a:p>
          </p:txBody>
        </p:sp>
        <p:sp>
          <p:nvSpPr>
            <p:cNvPr id="11316" name="Text Box 33"/>
            <p:cNvSpPr txBox="1">
              <a:spLocks noChangeArrowheads="1"/>
            </p:cNvSpPr>
            <p:nvPr/>
          </p:nvSpPr>
          <p:spPr bwMode="auto">
            <a:xfrm>
              <a:off x="3792" y="171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15</a:t>
              </a:r>
            </a:p>
          </p:txBody>
        </p:sp>
        <p:sp>
          <p:nvSpPr>
            <p:cNvPr id="11317" name="Text Box 34"/>
            <p:cNvSpPr txBox="1">
              <a:spLocks noChangeArrowheads="1"/>
            </p:cNvSpPr>
            <p:nvPr/>
          </p:nvSpPr>
          <p:spPr bwMode="auto">
            <a:xfrm>
              <a:off x="4473" y="198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7</a:t>
              </a:r>
            </a:p>
          </p:txBody>
        </p:sp>
        <p:sp>
          <p:nvSpPr>
            <p:cNvPr id="11318" name="Text Box 35"/>
            <p:cNvSpPr txBox="1">
              <a:spLocks noChangeArrowheads="1"/>
            </p:cNvSpPr>
            <p:nvPr/>
          </p:nvSpPr>
          <p:spPr bwMode="auto">
            <a:xfrm>
              <a:off x="3015" y="1545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</a:t>
              </a:r>
            </a:p>
          </p:txBody>
        </p:sp>
        <p:sp>
          <p:nvSpPr>
            <p:cNvPr id="11319" name="Text Box 36"/>
            <p:cNvSpPr txBox="1">
              <a:spLocks noChangeArrowheads="1"/>
            </p:cNvSpPr>
            <p:nvPr/>
          </p:nvSpPr>
          <p:spPr bwMode="auto">
            <a:xfrm>
              <a:off x="4028" y="101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B</a:t>
              </a:r>
            </a:p>
          </p:txBody>
        </p:sp>
        <p:sp>
          <p:nvSpPr>
            <p:cNvPr id="11320" name="Text Box 37"/>
            <p:cNvSpPr txBox="1">
              <a:spLocks noChangeArrowheads="1"/>
            </p:cNvSpPr>
            <p:nvPr/>
          </p:nvSpPr>
          <p:spPr bwMode="auto">
            <a:xfrm>
              <a:off x="3923" y="221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</p:grpSp>
      <p:sp>
        <p:nvSpPr>
          <p:cNvPr id="11272" name="Text Box 41"/>
          <p:cNvSpPr txBox="1">
            <a:spLocks noChangeArrowheads="1"/>
          </p:cNvSpPr>
          <p:nvPr/>
        </p:nvSpPr>
        <p:spPr bwMode="auto">
          <a:xfrm>
            <a:off x="8610600" y="48895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 C</a:t>
            </a:r>
          </a:p>
        </p:txBody>
      </p:sp>
      <p:grpSp>
        <p:nvGrpSpPr>
          <p:cNvPr id="11273" name="Group 74"/>
          <p:cNvGrpSpPr>
            <a:grpSpLocks/>
          </p:cNvGrpSpPr>
          <p:nvPr/>
        </p:nvGrpSpPr>
        <p:grpSpPr bwMode="auto">
          <a:xfrm>
            <a:off x="5865813" y="4038600"/>
            <a:ext cx="3200400" cy="2286000"/>
            <a:chOff x="3695" y="2544"/>
            <a:chExt cx="2016" cy="1440"/>
          </a:xfrm>
        </p:grpSpPr>
        <p:sp>
          <p:nvSpPr>
            <p:cNvPr id="11294" name="Oval 39"/>
            <p:cNvSpPr>
              <a:spLocks noChangeArrowheads="1"/>
            </p:cNvSpPr>
            <p:nvPr/>
          </p:nvSpPr>
          <p:spPr bwMode="auto">
            <a:xfrm>
              <a:off x="5423" y="3072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  <p:sp>
          <p:nvSpPr>
            <p:cNvPr id="11295" name="Line 40"/>
            <p:cNvSpPr>
              <a:spLocks noChangeShapeType="1"/>
            </p:cNvSpPr>
            <p:nvPr/>
          </p:nvSpPr>
          <p:spPr bwMode="auto">
            <a:xfrm flipV="1">
              <a:off x="3935" y="2712"/>
              <a:ext cx="774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6" name="Oval 42"/>
            <p:cNvSpPr>
              <a:spLocks noChangeArrowheads="1"/>
            </p:cNvSpPr>
            <p:nvPr/>
          </p:nvSpPr>
          <p:spPr bwMode="auto">
            <a:xfrm>
              <a:off x="4703" y="2544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Oval 43"/>
            <p:cNvSpPr>
              <a:spLocks noChangeArrowheads="1"/>
            </p:cNvSpPr>
            <p:nvPr/>
          </p:nvSpPr>
          <p:spPr bwMode="auto">
            <a:xfrm>
              <a:off x="3695" y="3072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Oval 44"/>
            <p:cNvSpPr>
              <a:spLocks noChangeArrowheads="1"/>
            </p:cNvSpPr>
            <p:nvPr/>
          </p:nvSpPr>
          <p:spPr bwMode="auto">
            <a:xfrm>
              <a:off x="4607" y="3744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Line 45"/>
            <p:cNvSpPr>
              <a:spLocks noChangeShapeType="1"/>
            </p:cNvSpPr>
            <p:nvPr/>
          </p:nvSpPr>
          <p:spPr bwMode="auto">
            <a:xfrm flipV="1">
              <a:off x="4855" y="3250"/>
              <a:ext cx="585" cy="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0" name="Line 46"/>
            <p:cNvSpPr>
              <a:spLocks noChangeShapeType="1"/>
            </p:cNvSpPr>
            <p:nvPr/>
          </p:nvSpPr>
          <p:spPr bwMode="auto">
            <a:xfrm flipV="1">
              <a:off x="3986" y="3204"/>
              <a:ext cx="14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Text Box 48"/>
            <p:cNvSpPr txBox="1">
              <a:spLocks noChangeArrowheads="1"/>
            </p:cNvSpPr>
            <p:nvPr/>
          </p:nvSpPr>
          <p:spPr bwMode="auto">
            <a:xfrm>
              <a:off x="4031" y="264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30</a:t>
              </a:r>
            </a:p>
          </p:txBody>
        </p:sp>
        <p:sp>
          <p:nvSpPr>
            <p:cNvPr id="11302" name="Text Box 50"/>
            <p:cNvSpPr txBox="1">
              <a:spLocks noChangeArrowheads="1"/>
            </p:cNvSpPr>
            <p:nvPr/>
          </p:nvSpPr>
          <p:spPr bwMode="auto">
            <a:xfrm>
              <a:off x="4511" y="3251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15</a:t>
              </a:r>
            </a:p>
          </p:txBody>
        </p:sp>
        <p:sp>
          <p:nvSpPr>
            <p:cNvPr id="11303" name="Text Box 51"/>
            <p:cNvSpPr txBox="1">
              <a:spLocks noChangeArrowheads="1"/>
            </p:cNvSpPr>
            <p:nvPr/>
          </p:nvSpPr>
          <p:spPr bwMode="auto">
            <a:xfrm>
              <a:off x="5192" y="3521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7</a:t>
              </a:r>
            </a:p>
          </p:txBody>
        </p:sp>
        <p:sp>
          <p:nvSpPr>
            <p:cNvPr id="11304" name="Text Box 52"/>
            <p:cNvSpPr txBox="1">
              <a:spLocks noChangeArrowheads="1"/>
            </p:cNvSpPr>
            <p:nvPr/>
          </p:nvSpPr>
          <p:spPr bwMode="auto">
            <a:xfrm>
              <a:off x="3734" y="3081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</a:t>
              </a:r>
            </a:p>
          </p:txBody>
        </p:sp>
        <p:sp>
          <p:nvSpPr>
            <p:cNvPr id="11305" name="Text Box 53"/>
            <p:cNvSpPr txBox="1">
              <a:spLocks noChangeArrowheads="1"/>
            </p:cNvSpPr>
            <p:nvPr/>
          </p:nvSpPr>
          <p:spPr bwMode="auto">
            <a:xfrm>
              <a:off x="4747" y="255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B</a:t>
              </a:r>
            </a:p>
          </p:txBody>
        </p:sp>
        <p:sp>
          <p:nvSpPr>
            <p:cNvPr id="11306" name="Text Box 54"/>
            <p:cNvSpPr txBox="1">
              <a:spLocks noChangeArrowheads="1"/>
            </p:cNvSpPr>
            <p:nvPr/>
          </p:nvSpPr>
          <p:spPr bwMode="auto">
            <a:xfrm>
              <a:off x="4642" y="3752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</p:grpSp>
      <p:grpSp>
        <p:nvGrpSpPr>
          <p:cNvPr id="11274" name="Group 55"/>
          <p:cNvGrpSpPr>
            <a:grpSpLocks/>
          </p:cNvGrpSpPr>
          <p:nvPr/>
        </p:nvGrpSpPr>
        <p:grpSpPr bwMode="auto">
          <a:xfrm>
            <a:off x="457200" y="1600200"/>
            <a:ext cx="3278188" cy="2286000"/>
            <a:chOff x="1581" y="1839"/>
            <a:chExt cx="2065" cy="1440"/>
          </a:xfrm>
        </p:grpSpPr>
        <p:sp>
          <p:nvSpPr>
            <p:cNvPr id="11278" name="Oval 56"/>
            <p:cNvSpPr>
              <a:spLocks noChangeArrowheads="1"/>
            </p:cNvSpPr>
            <p:nvPr/>
          </p:nvSpPr>
          <p:spPr bwMode="auto">
            <a:xfrm>
              <a:off x="3309" y="2367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Line 57"/>
            <p:cNvSpPr>
              <a:spLocks noChangeShapeType="1"/>
            </p:cNvSpPr>
            <p:nvPr/>
          </p:nvSpPr>
          <p:spPr bwMode="auto">
            <a:xfrm flipV="1">
              <a:off x="1821" y="2007"/>
              <a:ext cx="774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Text Box 58"/>
            <p:cNvSpPr txBox="1">
              <a:spLocks noChangeArrowheads="1"/>
            </p:cNvSpPr>
            <p:nvPr/>
          </p:nvSpPr>
          <p:spPr bwMode="auto">
            <a:xfrm>
              <a:off x="3310" y="2375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 C</a:t>
              </a:r>
            </a:p>
          </p:txBody>
        </p:sp>
        <p:sp>
          <p:nvSpPr>
            <p:cNvPr id="11281" name="Oval 59"/>
            <p:cNvSpPr>
              <a:spLocks noChangeArrowheads="1"/>
            </p:cNvSpPr>
            <p:nvPr/>
          </p:nvSpPr>
          <p:spPr bwMode="auto">
            <a:xfrm>
              <a:off x="2589" y="1839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Oval 60"/>
            <p:cNvSpPr>
              <a:spLocks noChangeArrowheads="1"/>
            </p:cNvSpPr>
            <p:nvPr/>
          </p:nvSpPr>
          <p:spPr bwMode="auto">
            <a:xfrm>
              <a:off x="1581" y="2367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Oval 61"/>
            <p:cNvSpPr>
              <a:spLocks noChangeArrowheads="1"/>
            </p:cNvSpPr>
            <p:nvPr/>
          </p:nvSpPr>
          <p:spPr bwMode="auto">
            <a:xfrm>
              <a:off x="2493" y="3039"/>
              <a:ext cx="288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Line 62"/>
            <p:cNvSpPr>
              <a:spLocks noChangeShapeType="1"/>
            </p:cNvSpPr>
            <p:nvPr/>
          </p:nvSpPr>
          <p:spPr bwMode="auto">
            <a:xfrm flipV="1">
              <a:off x="2741" y="2545"/>
              <a:ext cx="585" cy="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63"/>
            <p:cNvSpPr>
              <a:spLocks noChangeShapeType="1"/>
            </p:cNvSpPr>
            <p:nvPr/>
          </p:nvSpPr>
          <p:spPr bwMode="auto">
            <a:xfrm flipV="1">
              <a:off x="1872" y="2499"/>
              <a:ext cx="14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64"/>
            <p:cNvSpPr>
              <a:spLocks noChangeShapeType="1"/>
            </p:cNvSpPr>
            <p:nvPr/>
          </p:nvSpPr>
          <p:spPr bwMode="auto">
            <a:xfrm>
              <a:off x="2853" y="2031"/>
              <a:ext cx="504" cy="3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Text Box 65"/>
            <p:cNvSpPr txBox="1">
              <a:spLocks noChangeArrowheads="1"/>
            </p:cNvSpPr>
            <p:nvPr/>
          </p:nvSpPr>
          <p:spPr bwMode="auto">
            <a:xfrm>
              <a:off x="1917" y="193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30</a:t>
              </a:r>
            </a:p>
          </p:txBody>
        </p:sp>
        <p:sp>
          <p:nvSpPr>
            <p:cNvPr id="11288" name="Text Box 66"/>
            <p:cNvSpPr txBox="1">
              <a:spLocks noChangeArrowheads="1"/>
            </p:cNvSpPr>
            <p:nvPr/>
          </p:nvSpPr>
          <p:spPr bwMode="auto">
            <a:xfrm>
              <a:off x="3130" y="2005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10</a:t>
              </a:r>
            </a:p>
          </p:txBody>
        </p:sp>
        <p:sp>
          <p:nvSpPr>
            <p:cNvPr id="11289" name="Text Box 67"/>
            <p:cNvSpPr txBox="1">
              <a:spLocks noChangeArrowheads="1"/>
            </p:cNvSpPr>
            <p:nvPr/>
          </p:nvSpPr>
          <p:spPr bwMode="auto">
            <a:xfrm>
              <a:off x="2397" y="2546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15</a:t>
              </a:r>
            </a:p>
          </p:txBody>
        </p:sp>
        <p:sp>
          <p:nvSpPr>
            <p:cNvPr id="11290" name="Text Box 68"/>
            <p:cNvSpPr txBox="1">
              <a:spLocks noChangeArrowheads="1"/>
            </p:cNvSpPr>
            <p:nvPr/>
          </p:nvSpPr>
          <p:spPr bwMode="auto">
            <a:xfrm>
              <a:off x="3078" y="2816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7</a:t>
              </a:r>
            </a:p>
          </p:txBody>
        </p:sp>
        <p:sp>
          <p:nvSpPr>
            <p:cNvPr id="11291" name="Text Box 69"/>
            <p:cNvSpPr txBox="1">
              <a:spLocks noChangeArrowheads="1"/>
            </p:cNvSpPr>
            <p:nvPr/>
          </p:nvSpPr>
          <p:spPr bwMode="auto">
            <a:xfrm>
              <a:off x="1620" y="237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A</a:t>
              </a:r>
            </a:p>
          </p:txBody>
        </p:sp>
        <p:sp>
          <p:nvSpPr>
            <p:cNvPr id="11292" name="Text Box 70"/>
            <p:cNvSpPr txBox="1">
              <a:spLocks noChangeArrowheads="1"/>
            </p:cNvSpPr>
            <p:nvPr/>
          </p:nvSpPr>
          <p:spPr bwMode="auto">
            <a:xfrm>
              <a:off x="2633" y="184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B</a:t>
              </a:r>
            </a:p>
          </p:txBody>
        </p:sp>
        <p:sp>
          <p:nvSpPr>
            <p:cNvPr id="11293" name="Text Box 71"/>
            <p:cNvSpPr txBox="1">
              <a:spLocks noChangeArrowheads="1"/>
            </p:cNvSpPr>
            <p:nvPr/>
          </p:nvSpPr>
          <p:spPr bwMode="auto">
            <a:xfrm>
              <a:off x="2528" y="3047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" charset="0"/>
                </a:rPr>
                <a:t>D</a:t>
              </a:r>
            </a:p>
          </p:txBody>
        </p:sp>
      </p:grpSp>
      <p:sp>
        <p:nvSpPr>
          <p:cNvPr id="11275" name="Text Box 80"/>
          <p:cNvSpPr txBox="1">
            <a:spLocks noChangeArrowheads="1"/>
          </p:cNvSpPr>
          <p:nvPr/>
        </p:nvSpPr>
        <p:spPr bwMode="auto">
          <a:xfrm>
            <a:off x="4800600" y="3200400"/>
            <a:ext cx="1143000" cy="3794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cs typeface="Times New Roman" charset="0"/>
              </a:rPr>
              <a:t>∑ w</a:t>
            </a:r>
            <a:r>
              <a:rPr lang="en-US" sz="1800" baseline="-25000">
                <a:cs typeface="Times New Roman" charset="0"/>
              </a:rPr>
              <a:t>i</a:t>
            </a:r>
            <a:r>
              <a:rPr lang="en-US" sz="1800">
                <a:cs typeface="Times New Roman" charset="0"/>
              </a:rPr>
              <a:t> = 32</a:t>
            </a:r>
            <a:endParaRPr lang="en-US" sz="1800"/>
          </a:p>
        </p:txBody>
      </p:sp>
      <p:sp>
        <p:nvSpPr>
          <p:cNvPr id="11276" name="Text Box 81"/>
          <p:cNvSpPr txBox="1">
            <a:spLocks noChangeArrowheads="1"/>
          </p:cNvSpPr>
          <p:nvPr/>
        </p:nvSpPr>
        <p:spPr bwMode="auto">
          <a:xfrm>
            <a:off x="1600200" y="5791200"/>
            <a:ext cx="1143000" cy="3794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cs typeface="Times New Roman" charset="0"/>
              </a:rPr>
              <a:t>∑ w</a:t>
            </a:r>
            <a:r>
              <a:rPr lang="en-US" sz="1800" baseline="-25000">
                <a:cs typeface="Times New Roman" charset="0"/>
              </a:rPr>
              <a:t>i</a:t>
            </a:r>
            <a:r>
              <a:rPr lang="en-US" sz="1800">
                <a:cs typeface="Times New Roman" charset="0"/>
              </a:rPr>
              <a:t> = 47</a:t>
            </a:r>
            <a:endParaRPr lang="en-US" sz="1800"/>
          </a:p>
        </p:txBody>
      </p:sp>
      <p:sp>
        <p:nvSpPr>
          <p:cNvPr id="11277" name="Text Box 82"/>
          <p:cNvSpPr txBox="1">
            <a:spLocks noChangeArrowheads="1"/>
          </p:cNvSpPr>
          <p:nvPr/>
        </p:nvSpPr>
        <p:spPr bwMode="auto">
          <a:xfrm>
            <a:off x="5867400" y="5715000"/>
            <a:ext cx="1143000" cy="3794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>
                <a:cs typeface="Times New Roman" charset="0"/>
              </a:rPr>
              <a:t>∑ w</a:t>
            </a:r>
            <a:r>
              <a:rPr lang="en-US" sz="1800" baseline="-25000">
                <a:cs typeface="Times New Roman" charset="0"/>
              </a:rPr>
              <a:t>i</a:t>
            </a:r>
            <a:r>
              <a:rPr lang="en-US" sz="1800">
                <a:cs typeface="Times New Roman" charset="0"/>
              </a:rPr>
              <a:t> = 52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2273</TotalTime>
  <Words>692</Words>
  <Application>Microsoft Office PowerPoint</Application>
  <PresentationFormat>On-screen Show (4:3)</PresentationFormat>
  <Paragraphs>254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Fireball</vt:lpstr>
      <vt:lpstr>Lecture 19 Minimal Spanning Trees</vt:lpstr>
      <vt:lpstr>Lecture Introduction</vt:lpstr>
      <vt:lpstr>Tree </vt:lpstr>
      <vt:lpstr>Spanning Tree</vt:lpstr>
      <vt:lpstr>Notation</vt:lpstr>
      <vt:lpstr>Notation</vt:lpstr>
      <vt:lpstr>Notation (cont)</vt:lpstr>
      <vt:lpstr>Minimal Spanning Tree</vt:lpstr>
      <vt:lpstr>Spanning Trees – Example</vt:lpstr>
      <vt:lpstr>Prim’s Algorithm</vt:lpstr>
      <vt:lpstr>Prim’s Algorithm (cont)</vt:lpstr>
      <vt:lpstr>Prim’s Algorithm</vt:lpstr>
      <vt:lpstr>Kruskal’s Algorithm</vt:lpstr>
      <vt:lpstr>Kruskal’s Algorithm (cont)</vt:lpstr>
      <vt:lpstr>Kruskal’s Algorithm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82</cp:revision>
  <cp:lastPrinted>1601-01-01T00:00:00Z</cp:lastPrinted>
  <dcterms:created xsi:type="dcterms:W3CDTF">2003-01-26T23:29:36Z</dcterms:created>
  <dcterms:modified xsi:type="dcterms:W3CDTF">2014-09-26T00:11:26Z</dcterms:modified>
</cp:coreProperties>
</file>